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7"/>
  </p:notesMasterIdLst>
  <p:sldIdLst>
    <p:sldId id="452" r:id="rId2"/>
    <p:sldId id="448" r:id="rId3"/>
    <p:sldId id="437" r:id="rId4"/>
    <p:sldId id="451" r:id="rId5"/>
    <p:sldId id="453" r:id="rId6"/>
    <p:sldId id="436" r:id="rId7"/>
    <p:sldId id="449" r:id="rId8"/>
    <p:sldId id="454" r:id="rId9"/>
    <p:sldId id="450" r:id="rId10"/>
    <p:sldId id="455" r:id="rId11"/>
    <p:sldId id="456" r:id="rId12"/>
    <p:sldId id="438" r:id="rId13"/>
    <p:sldId id="439" r:id="rId14"/>
    <p:sldId id="447" r:id="rId15"/>
    <p:sldId id="441" r:id="rId16"/>
  </p:sldIdLst>
  <p:sldSz cx="24384000" cy="13716000"/>
  <p:notesSz cx="6858000" cy="9144000"/>
  <p:embeddedFontLst>
    <p:embeddedFont>
      <p:font typeface="Calibri" panose="020F0502020204030204" pitchFamily="34" charset="0"/>
      <p:regular r:id="rId18"/>
      <p:bold r:id="rId19"/>
      <p:italic r:id="rId20"/>
      <p:boldItalic r:id="rId21"/>
    </p:embeddedFont>
    <p:embeddedFont>
      <p:font typeface="Cambria Math" panose="02040503050406030204" pitchFamily="18" charset="0"/>
      <p:regular r:id="rId22"/>
    </p:embeddedFont>
    <p:embeddedFont>
      <p:font typeface="FontAwesome" charset="0"/>
      <p:regular r:id="rId23"/>
    </p:embeddedFont>
    <p:embeddedFont>
      <p:font typeface="Nunito Sans" pitchFamily="2" charset="0"/>
      <p:regular r:id="rId24"/>
      <p:bold r:id="rId25"/>
      <p:italic r:id="rId26"/>
      <p:boldItalic r:id="rId27"/>
    </p:embeddedFont>
    <p:embeddedFont>
      <p:font typeface="Nunito Sans SemiBold" pitchFamily="2" charset="0"/>
      <p:regular r:id="rId28"/>
      <p:bold r:id="rId29"/>
      <p:italic r:id="rId30"/>
      <p:boldItalic r:id="rId31"/>
    </p:embeddedFont>
    <p:embeddedFont>
      <p:font typeface="Univers" panose="020B0503020202020204" pitchFamily="34" charset="0"/>
      <p:regular r:id="rId32"/>
      <p:bold r:id="rId33"/>
    </p:embeddedFont>
  </p:embeddedFontLst>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686"/>
    <a:srgbClr val="DA3248"/>
    <a:srgbClr val="83C2DE"/>
    <a:srgbClr val="FF814E"/>
    <a:srgbClr val="8AC7C0"/>
    <a:srgbClr val="64BFEC"/>
    <a:srgbClr val="81C5CF"/>
    <a:srgbClr val="7BC9D3"/>
    <a:srgbClr val="E46C57"/>
    <a:srgbClr val="E2B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1" autoAdjust="0"/>
    <p:restoredTop sz="96272" autoAdjust="0"/>
  </p:normalViewPr>
  <p:slideViewPr>
    <p:cSldViewPr snapToGrid="0">
      <p:cViewPr varScale="1">
        <p:scale>
          <a:sx n="31" d="100"/>
          <a:sy n="31" d="100"/>
        </p:scale>
        <p:origin x="114" y="114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94904-53C7-FE4A-A4F3-9371B9AA3FA4}"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3CE2E-3DB2-2543-A1CC-255A6E8F42E8}" type="slidenum">
              <a:rPr lang="en-US" smtClean="0"/>
              <a:t>‹#›</a:t>
            </a:fld>
            <a:endParaRPr lang="en-US"/>
          </a:p>
        </p:txBody>
      </p:sp>
    </p:spTree>
    <p:extLst>
      <p:ext uri="{BB962C8B-B14F-4D97-AF65-F5344CB8AC3E}">
        <p14:creationId xmlns:p14="http://schemas.microsoft.com/office/powerpoint/2010/main" val="2084278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3CE2E-3DB2-2543-A1CC-255A6E8F42E8}" type="slidenum">
              <a:rPr lang="en-US" smtClean="0"/>
              <a:t>1</a:t>
            </a:fld>
            <a:endParaRPr lang="en-US"/>
          </a:p>
        </p:txBody>
      </p:sp>
    </p:spTree>
    <p:extLst>
      <p:ext uri="{BB962C8B-B14F-4D97-AF65-F5344CB8AC3E}">
        <p14:creationId xmlns:p14="http://schemas.microsoft.com/office/powerpoint/2010/main" val="219957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3CE2E-3DB2-2543-A1CC-255A6E8F42E8}" type="slidenum">
              <a:rPr lang="en-US" smtClean="0"/>
              <a:t>2</a:t>
            </a:fld>
            <a:endParaRPr lang="en-US"/>
          </a:p>
        </p:txBody>
      </p:sp>
    </p:spTree>
    <p:extLst>
      <p:ext uri="{BB962C8B-B14F-4D97-AF65-F5344CB8AC3E}">
        <p14:creationId xmlns:p14="http://schemas.microsoft.com/office/powerpoint/2010/main" val="4056757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3CE2E-3DB2-2543-A1CC-255A6E8F42E8}" type="slidenum">
              <a:rPr lang="en-US" smtClean="0"/>
              <a:t>3</a:t>
            </a:fld>
            <a:endParaRPr lang="en-US"/>
          </a:p>
        </p:txBody>
      </p:sp>
    </p:spTree>
    <p:extLst>
      <p:ext uri="{BB962C8B-B14F-4D97-AF65-F5344CB8AC3E}">
        <p14:creationId xmlns:p14="http://schemas.microsoft.com/office/powerpoint/2010/main" val="3241754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3CE2E-3DB2-2543-A1CC-255A6E8F42E8}" type="slidenum">
              <a:rPr lang="en-US" smtClean="0"/>
              <a:t>4</a:t>
            </a:fld>
            <a:endParaRPr lang="en-US"/>
          </a:p>
        </p:txBody>
      </p:sp>
    </p:spTree>
    <p:extLst>
      <p:ext uri="{BB962C8B-B14F-4D97-AF65-F5344CB8AC3E}">
        <p14:creationId xmlns:p14="http://schemas.microsoft.com/office/powerpoint/2010/main" val="1292807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4636EF-9B34-784F-B076-08F4E00F1F69}"/>
              </a:ext>
              <a:ext uri="{C183D7F6-B498-43B3-948B-1728B52AA6E4}">
                <adec:decorative xmlns:adec="http://schemas.microsoft.com/office/drawing/2017/decorative" val="1"/>
              </a:ext>
            </a:extLst>
          </p:cNvPr>
          <p:cNvSpPr/>
          <p:nvPr userDrawn="1"/>
        </p:nvSpPr>
        <p:spPr>
          <a:xfrm>
            <a:off x="0" y="-93785"/>
            <a:ext cx="24384000" cy="1380978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Picture Placeholder 13">
            <a:extLst>
              <a:ext uri="{FF2B5EF4-FFF2-40B4-BE49-F238E27FC236}">
                <a16:creationId xmlns:a16="http://schemas.microsoft.com/office/drawing/2014/main" id="{448CEBF0-C1A7-504A-ABF5-DF36CEF4DA11}"/>
              </a:ext>
            </a:extLst>
          </p:cNvPr>
          <p:cNvSpPr>
            <a:spLocks noGrp="1"/>
          </p:cNvSpPr>
          <p:nvPr>
            <p:ph type="pic" sz="quarter" idx="10"/>
          </p:nvPr>
        </p:nvSpPr>
        <p:spPr>
          <a:xfrm>
            <a:off x="0" y="-93785"/>
            <a:ext cx="12252960" cy="13563600"/>
          </a:xfrm>
          <a:prstGeom prst="rect">
            <a:avLst/>
          </a:prstGeom>
        </p:spPr>
        <p:txBody>
          <a:bodyPr anchor="ctr"/>
          <a:lstStyle>
            <a:lvl1pPr marL="0" indent="0" algn="ctr">
              <a:buNone/>
              <a:defRPr>
                <a:solidFill>
                  <a:schemeClr val="bg1"/>
                </a:solidFill>
              </a:defRPr>
            </a:lvl1pPr>
          </a:lstStyle>
          <a:p>
            <a:r>
              <a:rPr lang="en-US" dirty="0"/>
              <a:t>Click icon to add picture</a:t>
            </a:r>
          </a:p>
        </p:txBody>
      </p:sp>
      <p:pic>
        <p:nvPicPr>
          <p:cNvPr id="10" name="Picture 9">
            <a:extLst>
              <a:ext uri="{FF2B5EF4-FFF2-40B4-BE49-F238E27FC236}">
                <a16:creationId xmlns:a16="http://schemas.microsoft.com/office/drawing/2014/main" id="{53A0E760-EEA4-D344-BD23-C858E7E740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469815"/>
            <a:ext cx="24384000" cy="246185"/>
          </a:xfrm>
          <a:prstGeom prst="rect">
            <a:avLst/>
          </a:prstGeom>
        </p:spPr>
      </p:pic>
      <p:sp>
        <p:nvSpPr>
          <p:cNvPr id="2" name="Title 1"/>
          <p:cNvSpPr>
            <a:spLocks noGrp="1"/>
          </p:cNvSpPr>
          <p:nvPr>
            <p:ph type="title" hasCustomPrompt="1"/>
          </p:nvPr>
        </p:nvSpPr>
        <p:spPr>
          <a:xfrm>
            <a:off x="12957311" y="3820978"/>
            <a:ext cx="9750289" cy="1970419"/>
          </a:xfrm>
        </p:spPr>
        <p:txBody>
          <a:bodyPr/>
          <a:lstStyle>
            <a:lvl1pPr>
              <a:defRPr>
                <a:solidFill>
                  <a:schemeClr val="bg1"/>
                </a:solidFill>
              </a:defRPr>
            </a:lvl1pPr>
          </a:lstStyle>
          <a:p>
            <a:r>
              <a:rPr lang="en-US" dirty="0"/>
              <a:t>TITLE CARD</a:t>
            </a:r>
          </a:p>
        </p:txBody>
      </p:sp>
      <p:sp>
        <p:nvSpPr>
          <p:cNvPr id="4" name="Text Placeholder 3">
            <a:extLst>
              <a:ext uri="{FF2B5EF4-FFF2-40B4-BE49-F238E27FC236}">
                <a16:creationId xmlns:a16="http://schemas.microsoft.com/office/drawing/2014/main" id="{B69C44B1-DAB3-374E-8714-625353D60CBB}"/>
              </a:ext>
            </a:extLst>
          </p:cNvPr>
          <p:cNvSpPr>
            <a:spLocks noGrp="1"/>
          </p:cNvSpPr>
          <p:nvPr>
            <p:ph type="body" sz="quarter" idx="11" hasCustomPrompt="1"/>
          </p:nvPr>
        </p:nvSpPr>
        <p:spPr>
          <a:xfrm>
            <a:off x="12957311" y="6124673"/>
            <a:ext cx="9747504" cy="1371600"/>
          </a:xfrm>
          <a:prstGeom prst="rect">
            <a:avLst/>
          </a:prstGeom>
        </p:spPr>
        <p:txBody>
          <a:bodyPr/>
          <a:lstStyle>
            <a:lvl1pPr marL="0" indent="0">
              <a:buNone/>
              <a:defRPr sz="5400" b="0" i="0">
                <a:solidFill>
                  <a:schemeClr val="bg1"/>
                </a:solidFill>
                <a:latin typeface="Nunito Sans" pitchFamily="2" charset="77"/>
              </a:defRPr>
            </a:lvl1pPr>
          </a:lstStyle>
          <a:p>
            <a:pPr lvl="0"/>
            <a:r>
              <a:rPr lang="en-US" dirty="0"/>
              <a:t>Second Line</a:t>
            </a:r>
          </a:p>
        </p:txBody>
      </p:sp>
      <p:pic>
        <p:nvPicPr>
          <p:cNvPr id="8" name="Picture 7" descr="Texas State University">
            <a:extLst>
              <a:ext uri="{FF2B5EF4-FFF2-40B4-BE49-F238E27FC236}">
                <a16:creationId xmlns:a16="http://schemas.microsoft.com/office/drawing/2014/main" id="{5E8657D1-2783-1845-BB5B-3DAA5CE6A1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57311" y="10063298"/>
            <a:ext cx="5029200" cy="2438400"/>
          </a:xfrm>
          <a:prstGeom prst="rect">
            <a:avLst/>
          </a:prstGeom>
        </p:spPr>
      </p:pic>
      <p:pic>
        <p:nvPicPr>
          <p:cNvPr id="9" name="Picture 8" descr="Member the Texas State University System">
            <a:extLst>
              <a:ext uri="{FF2B5EF4-FFF2-40B4-BE49-F238E27FC236}">
                <a16:creationId xmlns:a16="http://schemas.microsoft.com/office/drawing/2014/main" id="{F2E3C823-48E0-7542-B222-37105C1DEC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267548" y="12183707"/>
            <a:ext cx="4408727" cy="274320"/>
          </a:xfrm>
          <a:prstGeom prst="rect">
            <a:avLst/>
          </a:prstGeom>
        </p:spPr>
      </p:pic>
    </p:spTree>
    <p:extLst>
      <p:ext uri="{BB962C8B-B14F-4D97-AF65-F5344CB8AC3E}">
        <p14:creationId xmlns:p14="http://schemas.microsoft.com/office/powerpoint/2010/main" val="203008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3048000" y="1371039"/>
            <a:ext cx="18288000" cy="1143562"/>
          </a:xfrm>
        </p:spPr>
        <p:txBody>
          <a:bodyPr anchor="t"/>
          <a:lstStyle/>
          <a:p>
            <a:r>
              <a:rPr lang="en-US" dirty="0"/>
              <a:t>CLICK TO EDIT TITLE</a:t>
            </a:r>
          </a:p>
        </p:txBody>
      </p:sp>
    </p:spTree>
    <p:extLst>
      <p:ext uri="{BB962C8B-B14F-4D97-AF65-F5344CB8AC3E}">
        <p14:creationId xmlns:p14="http://schemas.microsoft.com/office/powerpoint/2010/main" val="2489266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3048000" y="1371039"/>
            <a:ext cx="18288000" cy="1143562"/>
          </a:xfrm>
        </p:spPr>
        <p:txBody>
          <a:bodyPr anchor="t"/>
          <a:lstStyle/>
          <a:p>
            <a:r>
              <a:rPr lang="en-US" dirty="0"/>
              <a:t>CLICK TO EDIT TITLE</a:t>
            </a:r>
          </a:p>
        </p:txBody>
      </p:sp>
      <p:sp>
        <p:nvSpPr>
          <p:cNvPr id="4" name="Text Placeholder 3">
            <a:extLst>
              <a:ext uri="{FF2B5EF4-FFF2-40B4-BE49-F238E27FC236}">
                <a16:creationId xmlns:a16="http://schemas.microsoft.com/office/drawing/2014/main" id="{1D56CA2A-A7E5-9E45-8686-ED54FCC9555D}"/>
              </a:ext>
            </a:extLst>
          </p:cNvPr>
          <p:cNvSpPr>
            <a:spLocks noGrp="1"/>
          </p:cNvSpPr>
          <p:nvPr>
            <p:ph type="body" sz="quarter" idx="10" hasCustomPrompt="1"/>
          </p:nvPr>
        </p:nvSpPr>
        <p:spPr>
          <a:xfrm>
            <a:off x="3048000" y="3530600"/>
            <a:ext cx="18288000" cy="6629400"/>
          </a:xfrm>
          <a:prstGeom prst="rect">
            <a:avLst/>
          </a:prstGeom>
        </p:spPr>
        <p:txBody>
          <a:bodyPr/>
          <a:lstStyle>
            <a:lvl1pPr marL="0" indent="0" algn="l">
              <a:lnSpc>
                <a:spcPct val="150000"/>
              </a:lnSpc>
              <a:buFont typeface="Arial" panose="020B0604020202020204" pitchFamily="34" charset="0"/>
              <a:buNone/>
              <a:defRPr sz="2800" b="0" i="0">
                <a:ln>
                  <a:noFill/>
                </a:ln>
                <a:solidFill>
                  <a:schemeClr val="accent6"/>
                </a:solidFill>
                <a:latin typeface="Nunito Sans" pitchFamily="2" charset="77"/>
              </a:defRPr>
            </a:lvl1pPr>
            <a:lvl2pPr marL="914400" indent="0">
              <a:buNone/>
              <a:defRPr sz="2800" b="0" i="0">
                <a:solidFill>
                  <a:schemeClr val="tx1">
                    <a:lumMod val="60000"/>
                    <a:lumOff val="40000"/>
                  </a:schemeClr>
                </a:solidFill>
                <a:latin typeface="Nunito Sans" pitchFamily="2" charset="77"/>
              </a:defRPr>
            </a:lvl2pPr>
            <a:lvl3pPr marL="1828800" indent="0">
              <a:buNone/>
              <a:defRPr sz="2800" b="0" i="0">
                <a:solidFill>
                  <a:schemeClr val="tx1">
                    <a:lumMod val="60000"/>
                    <a:lumOff val="40000"/>
                  </a:schemeClr>
                </a:solidFill>
                <a:latin typeface="Nunito Sans" pitchFamily="2" charset="77"/>
              </a:defRPr>
            </a:lvl3pPr>
            <a:lvl4pPr marL="2743200" indent="0">
              <a:buNone/>
              <a:defRPr sz="2800" b="0" i="0">
                <a:solidFill>
                  <a:schemeClr val="tx1">
                    <a:lumMod val="60000"/>
                    <a:lumOff val="40000"/>
                  </a:schemeClr>
                </a:solidFill>
                <a:latin typeface="Nunito Sans" pitchFamily="2" charset="77"/>
              </a:defRPr>
            </a:lvl4pPr>
            <a:lvl5pPr marL="3657600" indent="0">
              <a:buNone/>
              <a:defRPr sz="2800" b="0" i="0">
                <a:solidFill>
                  <a:schemeClr val="tx1">
                    <a:lumMod val="60000"/>
                    <a:lumOff val="40000"/>
                  </a:schemeClr>
                </a:solidFill>
                <a:latin typeface="Nunito Sans" pitchFamily="2" charset="77"/>
              </a:defRPr>
            </a:lvl5pPr>
          </a:lstStyle>
          <a:p>
            <a:r>
              <a:rPr lang="en-US" dirty="0"/>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a:p>
            <a:r>
              <a:rPr lang="en-US" dirty="0"/>
              <a:t>Bobcats are especially skilled at:</a:t>
            </a:r>
          </a:p>
          <a:p>
            <a:pPr marL="457200" indent="-457200">
              <a:buFont typeface="Arial" panose="020B0604020202020204" pitchFamily="34" charset="0"/>
              <a:buChar char="•"/>
            </a:pPr>
            <a:r>
              <a:rPr lang="en-US" dirty="0"/>
              <a:t>pouncing on prey</a:t>
            </a:r>
          </a:p>
          <a:p>
            <a:pPr marL="457200" indent="-457200">
              <a:buFont typeface="Arial" panose="020B0604020202020204" pitchFamily="34" charset="0"/>
              <a:buChar char="•"/>
            </a:pPr>
            <a:r>
              <a:rPr lang="en-US" dirty="0"/>
              <a:t>musical theatre</a:t>
            </a:r>
          </a:p>
          <a:p>
            <a:pPr marL="457200" indent="-457200">
              <a:buFont typeface="Arial" panose="020B0604020202020204" pitchFamily="34" charset="0"/>
              <a:buChar char="•"/>
            </a:pPr>
            <a:r>
              <a:rPr lang="en-US" dirty="0"/>
              <a:t>communication</a:t>
            </a:r>
          </a:p>
          <a:p>
            <a:pPr marL="457200" indent="-457200">
              <a:buFont typeface="Arial" panose="020B0604020202020204" pitchFamily="34" charset="0"/>
              <a:buChar char="•"/>
            </a:pPr>
            <a:r>
              <a:rPr lang="en-US" dirty="0"/>
              <a:t>geography</a:t>
            </a:r>
          </a:p>
        </p:txBody>
      </p:sp>
    </p:spTree>
    <p:extLst>
      <p:ext uri="{BB962C8B-B14F-4D97-AF65-F5344CB8AC3E}">
        <p14:creationId xmlns:p14="http://schemas.microsoft.com/office/powerpoint/2010/main" val="2139750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1531088" y="1137123"/>
            <a:ext cx="11185452" cy="1143562"/>
          </a:xfrm>
        </p:spPr>
        <p:txBody>
          <a:bodyPr anchor="t"/>
          <a:lstStyle/>
          <a:p>
            <a:r>
              <a:rPr lang="en-US" dirty="0"/>
              <a:t>CLICK TO EDIT TITLE</a:t>
            </a:r>
          </a:p>
        </p:txBody>
      </p:sp>
      <p:sp>
        <p:nvSpPr>
          <p:cNvPr id="4" name="Text Placeholder 3">
            <a:extLst>
              <a:ext uri="{FF2B5EF4-FFF2-40B4-BE49-F238E27FC236}">
                <a16:creationId xmlns:a16="http://schemas.microsoft.com/office/drawing/2014/main" id="{1D56CA2A-A7E5-9E45-8686-ED54FCC9555D}"/>
              </a:ext>
            </a:extLst>
          </p:cNvPr>
          <p:cNvSpPr>
            <a:spLocks noGrp="1"/>
          </p:cNvSpPr>
          <p:nvPr>
            <p:ph type="body" sz="quarter" idx="10" hasCustomPrompt="1"/>
          </p:nvPr>
        </p:nvSpPr>
        <p:spPr>
          <a:xfrm>
            <a:off x="1531088" y="2977596"/>
            <a:ext cx="11185452" cy="7772400"/>
          </a:xfrm>
          <a:prstGeom prst="rect">
            <a:avLst/>
          </a:prstGeom>
        </p:spPr>
        <p:txBody>
          <a:bodyPr/>
          <a:lstStyle>
            <a:lvl1pPr marL="0" indent="0" algn="l">
              <a:lnSpc>
                <a:spcPct val="150000"/>
              </a:lnSpc>
              <a:buFont typeface="Arial" panose="020B0604020202020204" pitchFamily="34" charset="0"/>
              <a:buNone/>
              <a:defRPr sz="2800" b="0" i="0">
                <a:ln>
                  <a:noFill/>
                </a:ln>
                <a:solidFill>
                  <a:schemeClr val="accent6"/>
                </a:solidFill>
                <a:latin typeface="Nunito Sans" pitchFamily="2" charset="77"/>
              </a:defRPr>
            </a:lvl1pPr>
            <a:lvl2pPr marL="914400" indent="0">
              <a:buNone/>
              <a:defRPr sz="2800" b="0" i="0">
                <a:solidFill>
                  <a:schemeClr val="tx1">
                    <a:lumMod val="60000"/>
                    <a:lumOff val="40000"/>
                  </a:schemeClr>
                </a:solidFill>
                <a:latin typeface="Nunito Sans" pitchFamily="2" charset="77"/>
              </a:defRPr>
            </a:lvl2pPr>
            <a:lvl3pPr marL="1828800" indent="0">
              <a:buNone/>
              <a:defRPr sz="2800" b="0" i="0">
                <a:solidFill>
                  <a:schemeClr val="tx1">
                    <a:lumMod val="60000"/>
                    <a:lumOff val="40000"/>
                  </a:schemeClr>
                </a:solidFill>
                <a:latin typeface="Nunito Sans" pitchFamily="2" charset="77"/>
              </a:defRPr>
            </a:lvl3pPr>
            <a:lvl4pPr marL="2743200" indent="0">
              <a:buNone/>
              <a:defRPr sz="2800" b="0" i="0">
                <a:solidFill>
                  <a:schemeClr val="tx1">
                    <a:lumMod val="60000"/>
                    <a:lumOff val="40000"/>
                  </a:schemeClr>
                </a:solidFill>
                <a:latin typeface="Nunito Sans" pitchFamily="2" charset="77"/>
              </a:defRPr>
            </a:lvl4pPr>
            <a:lvl5pPr marL="3657600" indent="0">
              <a:buNone/>
              <a:defRPr sz="2800" b="0" i="0">
                <a:solidFill>
                  <a:schemeClr val="tx1">
                    <a:lumMod val="60000"/>
                    <a:lumOff val="40000"/>
                  </a:schemeClr>
                </a:solidFill>
                <a:latin typeface="Nunito Sans" pitchFamily="2" charset="77"/>
              </a:defRPr>
            </a:lvl5pPr>
          </a:lstStyle>
          <a:p>
            <a:r>
              <a:rPr lang="en-US" dirty="0"/>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a:p>
            <a:r>
              <a:rPr lang="en-US" dirty="0"/>
              <a:t>Bobcats are especially skilled at:</a:t>
            </a:r>
          </a:p>
          <a:p>
            <a:pPr marL="457200" indent="-457200">
              <a:buFont typeface="Arial" panose="020B0604020202020204" pitchFamily="34" charset="0"/>
              <a:buChar char="•"/>
            </a:pPr>
            <a:r>
              <a:rPr lang="en-US" dirty="0"/>
              <a:t>pouncing on prey</a:t>
            </a:r>
          </a:p>
          <a:p>
            <a:pPr marL="457200" indent="-457200">
              <a:buFont typeface="Arial" panose="020B0604020202020204" pitchFamily="34" charset="0"/>
              <a:buChar char="•"/>
            </a:pPr>
            <a:r>
              <a:rPr lang="en-US" dirty="0"/>
              <a:t>musical theatre</a:t>
            </a:r>
          </a:p>
          <a:p>
            <a:pPr marL="457200" indent="-457200">
              <a:buFont typeface="Arial" panose="020B0604020202020204" pitchFamily="34" charset="0"/>
              <a:buChar char="•"/>
            </a:pPr>
            <a:r>
              <a:rPr lang="en-US" dirty="0"/>
              <a:t>communication</a:t>
            </a:r>
          </a:p>
          <a:p>
            <a:pPr marL="457200" indent="-457200">
              <a:buFont typeface="Arial" panose="020B0604020202020204" pitchFamily="34" charset="0"/>
              <a:buChar char="•"/>
            </a:pPr>
            <a:r>
              <a:rPr lang="en-US" dirty="0"/>
              <a:t>geography</a:t>
            </a:r>
          </a:p>
        </p:txBody>
      </p:sp>
      <p:sp>
        <p:nvSpPr>
          <p:cNvPr id="5" name="Picture Placeholder 4">
            <a:extLst>
              <a:ext uri="{FF2B5EF4-FFF2-40B4-BE49-F238E27FC236}">
                <a16:creationId xmlns:a16="http://schemas.microsoft.com/office/drawing/2014/main" id="{6761D1C5-F586-4845-BBA0-AD6447E821D3}"/>
              </a:ext>
            </a:extLst>
          </p:cNvPr>
          <p:cNvSpPr>
            <a:spLocks noGrp="1"/>
          </p:cNvSpPr>
          <p:nvPr>
            <p:ph type="pic" sz="quarter" idx="11"/>
          </p:nvPr>
        </p:nvSpPr>
        <p:spPr>
          <a:xfrm>
            <a:off x="14123582" y="2977596"/>
            <a:ext cx="8686800" cy="7772400"/>
          </a:xfrm>
          <a:prstGeom prst="rect">
            <a:avLst/>
          </a:prstGeom>
        </p:spPr>
        <p:txBody>
          <a:bodyPr anchor="ctr"/>
          <a:lstStyle>
            <a:lvl1pPr marL="0" indent="0" algn="ctr">
              <a:buNone/>
              <a:defRPr>
                <a:solidFill>
                  <a:schemeClr val="accent6"/>
                </a:solidFill>
              </a:defRPr>
            </a:lvl1pPr>
          </a:lstStyle>
          <a:p>
            <a:r>
              <a:rPr lang="en-US" dirty="0"/>
              <a:t>Click icon to add picture</a:t>
            </a:r>
          </a:p>
        </p:txBody>
      </p:sp>
    </p:spTree>
    <p:extLst>
      <p:ext uri="{BB962C8B-B14F-4D97-AF65-F5344CB8AC3E}">
        <p14:creationId xmlns:p14="http://schemas.microsoft.com/office/powerpoint/2010/main" val="307717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761D1C5-F586-4845-BBA0-AD6447E821D3}"/>
              </a:ext>
            </a:extLst>
          </p:cNvPr>
          <p:cNvSpPr>
            <a:spLocks noGrp="1"/>
          </p:cNvSpPr>
          <p:nvPr>
            <p:ph type="pic" sz="quarter" idx="11"/>
          </p:nvPr>
        </p:nvSpPr>
        <p:spPr>
          <a:xfrm>
            <a:off x="1531088" y="2738200"/>
            <a:ext cx="8686800" cy="7772400"/>
          </a:xfrm>
          <a:prstGeom prst="rect">
            <a:avLst/>
          </a:prstGeom>
        </p:spPr>
        <p:txBody>
          <a:bodyPr anchor="ctr"/>
          <a:lstStyle>
            <a:lvl1pPr marL="0" indent="0" algn="ctr">
              <a:buNone/>
              <a:defRPr>
                <a:solidFill>
                  <a:schemeClr val="accent6"/>
                </a:solidFill>
              </a:defRPr>
            </a:lvl1pPr>
          </a:lstStyle>
          <a:p>
            <a:r>
              <a:rPr lang="en-US" dirty="0"/>
              <a:t>Click icon to add picture</a:t>
            </a:r>
          </a:p>
        </p:txBody>
      </p:sp>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11572256" y="2738200"/>
            <a:ext cx="8686800" cy="914400"/>
          </a:xfrm>
        </p:spPr>
        <p:txBody>
          <a:bodyPr anchor="ctr">
            <a:normAutofit/>
          </a:bodyPr>
          <a:lstStyle>
            <a:lvl1pPr>
              <a:defRPr sz="3600" b="1" i="0" spc="300">
                <a:solidFill>
                  <a:schemeClr val="bg1"/>
                </a:solidFill>
                <a:latin typeface="Nunito Sans SemiBold" pitchFamily="2" charset="77"/>
              </a:defRPr>
            </a:lvl1pPr>
          </a:lstStyle>
          <a:p>
            <a:r>
              <a:rPr lang="en-US" dirty="0"/>
              <a:t>THE BOBCAT IS A TYPE OF CAT.</a:t>
            </a:r>
          </a:p>
        </p:txBody>
      </p:sp>
    </p:spTree>
    <p:extLst>
      <p:ext uri="{BB962C8B-B14F-4D97-AF65-F5344CB8AC3E}">
        <p14:creationId xmlns:p14="http://schemas.microsoft.com/office/powerpoint/2010/main" val="30673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BC8A-F157-E647-9D9F-D51516F82D99}"/>
              </a:ext>
            </a:extLst>
          </p:cNvPr>
          <p:cNvSpPr>
            <a:spLocks noGrp="1"/>
          </p:cNvSpPr>
          <p:nvPr>
            <p:ph type="title" hasCustomPrompt="1"/>
          </p:nvPr>
        </p:nvSpPr>
        <p:spPr>
          <a:xfrm>
            <a:off x="1661853" y="1371039"/>
            <a:ext cx="18288000" cy="1143562"/>
          </a:xfrm>
        </p:spPr>
        <p:txBody>
          <a:bodyPr/>
          <a:lstStyle/>
          <a:p>
            <a:r>
              <a:rPr lang="en-US" dirty="0"/>
              <a:t>CLICK TO EDIT TITLE</a:t>
            </a:r>
          </a:p>
        </p:txBody>
      </p:sp>
      <p:sp>
        <p:nvSpPr>
          <p:cNvPr id="8" name="Picture Placeholder 7">
            <a:extLst>
              <a:ext uri="{FF2B5EF4-FFF2-40B4-BE49-F238E27FC236}">
                <a16:creationId xmlns:a16="http://schemas.microsoft.com/office/drawing/2014/main" id="{219D2988-F334-EF41-A2F7-874820BF0917}"/>
              </a:ext>
            </a:extLst>
          </p:cNvPr>
          <p:cNvSpPr>
            <a:spLocks noGrp="1"/>
          </p:cNvSpPr>
          <p:nvPr>
            <p:ph type="pic" sz="quarter" idx="10"/>
          </p:nvPr>
        </p:nvSpPr>
        <p:spPr>
          <a:xfrm>
            <a:off x="1661853" y="2732493"/>
            <a:ext cx="8686799" cy="7771498"/>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9" name="Picture Placeholder 7">
            <a:extLst>
              <a:ext uri="{FF2B5EF4-FFF2-40B4-BE49-F238E27FC236}">
                <a16:creationId xmlns:a16="http://schemas.microsoft.com/office/drawing/2014/main" id="{CC4E20E5-6627-3643-8DB5-EC4915FE2A61}"/>
              </a:ext>
            </a:extLst>
          </p:cNvPr>
          <p:cNvSpPr>
            <a:spLocks noGrp="1"/>
          </p:cNvSpPr>
          <p:nvPr>
            <p:ph type="pic" sz="quarter" idx="11"/>
          </p:nvPr>
        </p:nvSpPr>
        <p:spPr>
          <a:xfrm>
            <a:off x="10737502" y="3222418"/>
            <a:ext cx="3886203" cy="68580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0" name="Picture Placeholder 7">
            <a:extLst>
              <a:ext uri="{FF2B5EF4-FFF2-40B4-BE49-F238E27FC236}">
                <a16:creationId xmlns:a16="http://schemas.microsoft.com/office/drawing/2014/main" id="{44037A35-B93C-004C-AE9D-9D7376D671D0}"/>
              </a:ext>
            </a:extLst>
          </p:cNvPr>
          <p:cNvSpPr>
            <a:spLocks noGrp="1"/>
          </p:cNvSpPr>
          <p:nvPr>
            <p:ph type="pic" sz="quarter" idx="12"/>
          </p:nvPr>
        </p:nvSpPr>
        <p:spPr>
          <a:xfrm>
            <a:off x="15012555" y="2732494"/>
            <a:ext cx="5486399"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1" name="Picture Placeholder 7">
            <a:extLst>
              <a:ext uri="{FF2B5EF4-FFF2-40B4-BE49-F238E27FC236}">
                <a16:creationId xmlns:a16="http://schemas.microsoft.com/office/drawing/2014/main" id="{84CE56EE-75D7-C24E-8865-5E7CDA29D20C}"/>
              </a:ext>
            </a:extLst>
          </p:cNvPr>
          <p:cNvSpPr>
            <a:spLocks noGrp="1"/>
          </p:cNvSpPr>
          <p:nvPr>
            <p:ph type="pic" sz="quarter" idx="13"/>
          </p:nvPr>
        </p:nvSpPr>
        <p:spPr>
          <a:xfrm>
            <a:off x="15033204" y="6858000"/>
            <a:ext cx="7688942"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Tree>
    <p:extLst>
      <p:ext uri="{BB962C8B-B14F-4D97-AF65-F5344CB8AC3E}">
        <p14:creationId xmlns:p14="http://schemas.microsoft.com/office/powerpoint/2010/main" val="393920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allery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F72F-F113-9E4E-8901-A6046628CCE0}"/>
              </a:ext>
            </a:extLst>
          </p:cNvPr>
          <p:cNvSpPr>
            <a:spLocks noGrp="1"/>
          </p:cNvSpPr>
          <p:nvPr>
            <p:ph type="title" hasCustomPrompt="1"/>
          </p:nvPr>
        </p:nvSpPr>
        <p:spPr>
          <a:xfrm>
            <a:off x="1661854" y="1042081"/>
            <a:ext cx="10530146" cy="1143562"/>
          </a:xfrm>
        </p:spPr>
        <p:txBody>
          <a:bodyPr/>
          <a:lstStyle/>
          <a:p>
            <a:r>
              <a:rPr lang="en-US" dirty="0"/>
              <a:t>CLICK TO EDIT TITLE</a:t>
            </a:r>
          </a:p>
        </p:txBody>
      </p:sp>
      <p:sp>
        <p:nvSpPr>
          <p:cNvPr id="14" name="Picture Placeholder 7">
            <a:extLst>
              <a:ext uri="{FF2B5EF4-FFF2-40B4-BE49-F238E27FC236}">
                <a16:creationId xmlns:a16="http://schemas.microsoft.com/office/drawing/2014/main" id="{48E1B567-63F1-1944-B114-801F81FA7FD1}"/>
              </a:ext>
            </a:extLst>
          </p:cNvPr>
          <p:cNvSpPr>
            <a:spLocks noGrp="1"/>
          </p:cNvSpPr>
          <p:nvPr>
            <p:ph type="pic" sz="quarter" idx="11"/>
          </p:nvPr>
        </p:nvSpPr>
        <p:spPr>
          <a:xfrm>
            <a:off x="2441344" y="4559291"/>
            <a:ext cx="3904270" cy="3886201"/>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3" name="Text Placeholder 12">
            <a:extLst>
              <a:ext uri="{FF2B5EF4-FFF2-40B4-BE49-F238E27FC236}">
                <a16:creationId xmlns:a16="http://schemas.microsoft.com/office/drawing/2014/main" id="{636B5E7A-AE24-B84B-926D-5ED18AAC53E8}"/>
              </a:ext>
            </a:extLst>
          </p:cNvPr>
          <p:cNvSpPr>
            <a:spLocks noGrp="1"/>
          </p:cNvSpPr>
          <p:nvPr>
            <p:ph type="body" sz="quarter" idx="10" hasCustomPrompt="1"/>
          </p:nvPr>
        </p:nvSpPr>
        <p:spPr>
          <a:xfrm>
            <a:off x="2459413" y="8902692"/>
            <a:ext cx="3886200" cy="91440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5" name="Picture Placeholder 7">
            <a:extLst>
              <a:ext uri="{FF2B5EF4-FFF2-40B4-BE49-F238E27FC236}">
                <a16:creationId xmlns:a16="http://schemas.microsoft.com/office/drawing/2014/main" id="{9267BD02-65C3-2942-B840-54B729059144}"/>
              </a:ext>
            </a:extLst>
          </p:cNvPr>
          <p:cNvSpPr>
            <a:spLocks noGrp="1"/>
          </p:cNvSpPr>
          <p:nvPr>
            <p:ph type="pic" sz="quarter" idx="12"/>
          </p:nvPr>
        </p:nvSpPr>
        <p:spPr>
          <a:xfrm>
            <a:off x="6926925" y="2501892"/>
            <a:ext cx="7315199" cy="7315199"/>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6" name="Text Placeholder 12">
            <a:extLst>
              <a:ext uri="{FF2B5EF4-FFF2-40B4-BE49-F238E27FC236}">
                <a16:creationId xmlns:a16="http://schemas.microsoft.com/office/drawing/2014/main" id="{580B63D5-BCBE-9C44-AF73-9F3E542F7168}"/>
              </a:ext>
            </a:extLst>
          </p:cNvPr>
          <p:cNvSpPr>
            <a:spLocks noGrp="1"/>
          </p:cNvSpPr>
          <p:nvPr>
            <p:ph type="body" sz="quarter" idx="13" hasCustomPrompt="1"/>
          </p:nvPr>
        </p:nvSpPr>
        <p:spPr>
          <a:xfrm>
            <a:off x="6926924" y="10067534"/>
            <a:ext cx="7520596"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7" name="Picture Placeholder 7">
            <a:extLst>
              <a:ext uri="{FF2B5EF4-FFF2-40B4-BE49-F238E27FC236}">
                <a16:creationId xmlns:a16="http://schemas.microsoft.com/office/drawing/2014/main" id="{CCACDB0A-D65F-D84D-A885-8947E700BF48}"/>
              </a:ext>
            </a:extLst>
          </p:cNvPr>
          <p:cNvSpPr>
            <a:spLocks noGrp="1"/>
          </p:cNvSpPr>
          <p:nvPr>
            <p:ph type="pic" sz="quarter" idx="14"/>
          </p:nvPr>
        </p:nvSpPr>
        <p:spPr>
          <a:xfrm>
            <a:off x="14859575" y="1735016"/>
            <a:ext cx="5486400"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20" name="Text Placeholder 12">
            <a:extLst>
              <a:ext uri="{FF2B5EF4-FFF2-40B4-BE49-F238E27FC236}">
                <a16:creationId xmlns:a16="http://schemas.microsoft.com/office/drawing/2014/main" id="{EE94F6CF-DD41-634D-BCFA-8B363E1BCFA5}"/>
              </a:ext>
            </a:extLst>
          </p:cNvPr>
          <p:cNvSpPr>
            <a:spLocks noGrp="1"/>
          </p:cNvSpPr>
          <p:nvPr>
            <p:ph type="body" sz="quarter" idx="17" hasCustomPrompt="1"/>
          </p:nvPr>
        </p:nvSpPr>
        <p:spPr>
          <a:xfrm>
            <a:off x="20749336" y="3792416"/>
            <a:ext cx="2377440" cy="160020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8" name="Picture Placeholder 7">
            <a:extLst>
              <a:ext uri="{FF2B5EF4-FFF2-40B4-BE49-F238E27FC236}">
                <a16:creationId xmlns:a16="http://schemas.microsoft.com/office/drawing/2014/main" id="{B7401E0D-D1CF-3641-8A73-0F22B92C35E7}"/>
              </a:ext>
            </a:extLst>
          </p:cNvPr>
          <p:cNvSpPr>
            <a:spLocks noGrp="1"/>
          </p:cNvSpPr>
          <p:nvPr>
            <p:ph type="pic" sz="quarter" idx="15"/>
          </p:nvPr>
        </p:nvSpPr>
        <p:spPr>
          <a:xfrm>
            <a:off x="14859574" y="5880726"/>
            <a:ext cx="7315199" cy="4571999"/>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9" name="Text Placeholder 12">
            <a:extLst>
              <a:ext uri="{FF2B5EF4-FFF2-40B4-BE49-F238E27FC236}">
                <a16:creationId xmlns:a16="http://schemas.microsoft.com/office/drawing/2014/main" id="{B80609EF-DFE4-FD4B-A009-0B81195135DF}"/>
              </a:ext>
            </a:extLst>
          </p:cNvPr>
          <p:cNvSpPr>
            <a:spLocks noGrp="1"/>
          </p:cNvSpPr>
          <p:nvPr>
            <p:ph type="body" sz="quarter" idx="16" hasCustomPrompt="1"/>
          </p:nvPr>
        </p:nvSpPr>
        <p:spPr>
          <a:xfrm>
            <a:off x="14859574" y="10666515"/>
            <a:ext cx="7534913"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6135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lide 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D8E2A9-2814-E943-A706-B5AB6553D3C8}"/>
              </a:ext>
              <a:ext uri="{C183D7F6-B498-43B3-948B-1728B52AA6E4}">
                <adec:decorative xmlns:adec="http://schemas.microsoft.com/office/drawing/2017/decorative" val="1"/>
              </a:ext>
            </a:extLst>
          </p:cNvPr>
          <p:cNvSpPr/>
          <p:nvPr userDrawn="1"/>
        </p:nvSpPr>
        <p:spPr>
          <a:xfrm>
            <a:off x="-49618" y="-21266"/>
            <a:ext cx="12801600" cy="114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icture Placeholder 7">
            <a:extLst>
              <a:ext uri="{FF2B5EF4-FFF2-40B4-BE49-F238E27FC236}">
                <a16:creationId xmlns:a16="http://schemas.microsoft.com/office/drawing/2014/main" id="{009479F9-D1B3-9F46-AD6C-E7844EB98ECC}"/>
              </a:ext>
              <a:ext uri="{C183D7F6-B498-43B3-948B-1728B52AA6E4}">
                <adec:decorative xmlns:adec="http://schemas.microsoft.com/office/drawing/2017/decorative" val="1"/>
              </a:ext>
            </a:extLst>
          </p:cNvPr>
          <p:cNvSpPr>
            <a:spLocks noGrp="1"/>
          </p:cNvSpPr>
          <p:nvPr>
            <p:ph type="pic" sz="quarter" idx="12"/>
          </p:nvPr>
        </p:nvSpPr>
        <p:spPr>
          <a:xfrm>
            <a:off x="0" y="-1"/>
            <a:ext cx="11658600" cy="114300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tx1"/>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4" name="Rectangle 3">
            <a:extLst>
              <a:ext uri="{FF2B5EF4-FFF2-40B4-BE49-F238E27FC236}">
                <a16:creationId xmlns:a16="http://schemas.microsoft.com/office/drawing/2014/main" id="{A7695E27-6F70-FD4F-81F8-53F4357B6C3D}"/>
              </a:ext>
              <a:ext uri="{C183D7F6-B498-43B3-948B-1728B52AA6E4}">
                <adec:decorative xmlns:adec="http://schemas.microsoft.com/office/drawing/2017/decorative" val="1"/>
              </a:ext>
            </a:extLst>
          </p:cNvPr>
          <p:cNvSpPr/>
          <p:nvPr userDrawn="1"/>
        </p:nvSpPr>
        <p:spPr>
          <a:xfrm>
            <a:off x="11582400" y="-1"/>
            <a:ext cx="12801600" cy="1143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03EA317-11E0-954D-9C36-7C565BD2E4FC}"/>
              </a:ext>
            </a:extLst>
          </p:cNvPr>
          <p:cNvSpPr>
            <a:spLocks noGrp="1"/>
          </p:cNvSpPr>
          <p:nvPr>
            <p:ph type="title" hasCustomPrompt="1"/>
          </p:nvPr>
        </p:nvSpPr>
        <p:spPr>
          <a:xfrm>
            <a:off x="12998689" y="1308805"/>
            <a:ext cx="10515600" cy="914400"/>
          </a:xfrm>
        </p:spPr>
        <p:txBody>
          <a:bodyPr anchor="ctr"/>
          <a:lstStyle>
            <a:lvl1pPr>
              <a:defRPr>
                <a:solidFill>
                  <a:schemeClr val="tx1"/>
                </a:solidFill>
              </a:defRPr>
            </a:lvl1pPr>
          </a:lstStyle>
          <a:p>
            <a:r>
              <a:rPr lang="en-US" dirty="0"/>
              <a:t>CLICK TO EDIT TITLE</a:t>
            </a:r>
          </a:p>
        </p:txBody>
      </p:sp>
      <p:sp>
        <p:nvSpPr>
          <p:cNvPr id="16" name="Text Placeholder 15">
            <a:extLst>
              <a:ext uri="{FF2B5EF4-FFF2-40B4-BE49-F238E27FC236}">
                <a16:creationId xmlns:a16="http://schemas.microsoft.com/office/drawing/2014/main" id="{8BC55AA7-301E-214D-A0F2-074D8F6F3306}"/>
              </a:ext>
            </a:extLst>
          </p:cNvPr>
          <p:cNvSpPr>
            <a:spLocks noGrp="1"/>
          </p:cNvSpPr>
          <p:nvPr>
            <p:ph type="body" sz="quarter" idx="13" hasCustomPrompt="1"/>
          </p:nvPr>
        </p:nvSpPr>
        <p:spPr>
          <a:xfrm>
            <a:off x="12998689" y="2941543"/>
            <a:ext cx="8458200" cy="4572000"/>
          </a:xfrm>
          <a:prstGeom prst="rect">
            <a:avLst/>
          </a:prstGeom>
        </p:spPr>
        <p:txBody>
          <a:bodyPr/>
          <a:lstStyle>
            <a:lvl1pPr marL="0" indent="0">
              <a:lnSpc>
                <a:spcPct val="150000"/>
              </a:lnSpc>
              <a:buNone/>
              <a:defRPr sz="2800" b="0" i="0">
                <a:solidFill>
                  <a:schemeClr val="tx1"/>
                </a:solidFill>
                <a:latin typeface="Nunito Sans" pitchFamily="2" charset="77"/>
              </a:defRPr>
            </a:lvl1pPr>
            <a:lvl2pPr marL="914400" indent="0">
              <a:lnSpc>
                <a:spcPct val="150000"/>
              </a:lnSpc>
              <a:buNone/>
              <a:defRPr sz="2800" b="0" i="0">
                <a:solidFill>
                  <a:schemeClr val="bg1"/>
                </a:solidFill>
                <a:latin typeface="Nunito Sans" pitchFamily="2" charset="77"/>
              </a:defRPr>
            </a:lvl2pPr>
            <a:lvl3pPr marL="1828800" indent="0">
              <a:lnSpc>
                <a:spcPct val="150000"/>
              </a:lnSpc>
              <a:buNone/>
              <a:defRPr sz="2800" b="0" i="0">
                <a:solidFill>
                  <a:schemeClr val="bg1"/>
                </a:solidFill>
                <a:latin typeface="Nunito Sans" pitchFamily="2" charset="77"/>
              </a:defRPr>
            </a:lvl3pPr>
            <a:lvl4pPr marL="2743200" indent="0">
              <a:lnSpc>
                <a:spcPct val="150000"/>
              </a:lnSpc>
              <a:buNone/>
              <a:defRPr sz="2800" b="0" i="0">
                <a:solidFill>
                  <a:schemeClr val="bg1"/>
                </a:solidFill>
                <a:latin typeface="Nunito Sans" pitchFamily="2" charset="77"/>
              </a:defRPr>
            </a:lvl4pPr>
            <a:lvl5pPr marL="3657600" indent="0">
              <a:lnSpc>
                <a:spcPct val="150000"/>
              </a:lnSpc>
              <a:buNone/>
              <a:defRPr sz="2800" b="0" i="0">
                <a:solidFill>
                  <a:schemeClr val="bg1"/>
                </a:solidFill>
                <a:latin typeface="Nunito Sans" pitchFamily="2" charset="77"/>
              </a:defRPr>
            </a:lvl5pPr>
          </a:lstStyle>
          <a:p>
            <a:pPr>
              <a:lnSpc>
                <a:spcPct val="150000"/>
              </a:lnSpc>
            </a:pPr>
            <a:r>
              <a:rPr lang="en-US" sz="2800" dirty="0">
                <a:solidFill>
                  <a:schemeClr val="bg1"/>
                </a:solidFill>
                <a:latin typeface="Nunito Sans" pitchFamily="2" charset="77"/>
                <a:ea typeface="Open Sans" panose="020B0606030504020204" pitchFamily="34" charset="0"/>
                <a:cs typeface="Open Sans" panose="020B0606030504020204" pitchFamily="34" charset="0"/>
              </a:rPr>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p:txBody>
      </p:sp>
    </p:spTree>
    <p:extLst>
      <p:ext uri="{BB962C8B-B14F-4D97-AF65-F5344CB8AC3E}">
        <p14:creationId xmlns:p14="http://schemas.microsoft.com/office/powerpoint/2010/main" val="194324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lide B">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DE806D-0AC3-8A49-B547-835CADC23E78}"/>
              </a:ext>
              <a:ext uri="{C183D7F6-B498-43B3-948B-1728B52AA6E4}">
                <adec:decorative xmlns:adec="http://schemas.microsoft.com/office/drawing/2017/decorative" val="1"/>
              </a:ext>
            </a:extLst>
          </p:cNvPr>
          <p:cNvSpPr/>
          <p:nvPr userDrawn="1"/>
        </p:nvSpPr>
        <p:spPr>
          <a:xfrm>
            <a:off x="0" y="0"/>
            <a:ext cx="11875108"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icture Placeholder 7">
            <a:extLst>
              <a:ext uri="{FF2B5EF4-FFF2-40B4-BE49-F238E27FC236}">
                <a16:creationId xmlns:a16="http://schemas.microsoft.com/office/drawing/2014/main" id="{009479F9-D1B3-9F46-AD6C-E7844EB98ECC}"/>
              </a:ext>
            </a:extLst>
          </p:cNvPr>
          <p:cNvSpPr>
            <a:spLocks noGrp="1"/>
          </p:cNvSpPr>
          <p:nvPr>
            <p:ph type="pic" sz="quarter" idx="12"/>
          </p:nvPr>
        </p:nvSpPr>
        <p:spPr>
          <a:xfrm>
            <a:off x="0" y="-1"/>
            <a:ext cx="11658600" cy="13716001"/>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tx1">
                    <a:lumMod val="60000"/>
                    <a:lumOff val="40000"/>
                  </a:schemeClr>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4" name="Rectangle 3">
            <a:extLst>
              <a:ext uri="{FF2B5EF4-FFF2-40B4-BE49-F238E27FC236}">
                <a16:creationId xmlns:a16="http://schemas.microsoft.com/office/drawing/2014/main" id="{A7695E27-6F70-FD4F-81F8-53F4357B6C3D}"/>
              </a:ext>
              <a:ext uri="{C183D7F6-B498-43B3-948B-1728B52AA6E4}">
                <adec:decorative xmlns:adec="http://schemas.microsoft.com/office/drawing/2017/decorative" val="1"/>
              </a:ext>
            </a:extLst>
          </p:cNvPr>
          <p:cNvSpPr/>
          <p:nvPr userDrawn="1"/>
        </p:nvSpPr>
        <p:spPr>
          <a:xfrm>
            <a:off x="11582400" y="-1"/>
            <a:ext cx="12801600" cy="1371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421BEA02-3BED-654A-A30C-8FB1EC22B7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086450" y="6788658"/>
            <a:ext cx="13807440" cy="230124"/>
          </a:xfrm>
          <a:prstGeom prst="rect">
            <a:avLst/>
          </a:prstGeom>
        </p:spPr>
      </p:pic>
      <p:pic>
        <p:nvPicPr>
          <p:cNvPr id="7" name="Picture 6">
            <a:extLst>
              <a:ext uri="{FF2B5EF4-FFF2-40B4-BE49-F238E27FC236}">
                <a16:creationId xmlns:a16="http://schemas.microsoft.com/office/drawing/2014/main" id="{A0AB48EA-4A88-8049-9B14-02AB6803C6D1}"/>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97700" y="11980985"/>
            <a:ext cx="4572000" cy="2216725"/>
          </a:xfrm>
          <a:prstGeom prst="rect">
            <a:avLst/>
          </a:prstGeom>
        </p:spPr>
      </p:pic>
      <p:sp>
        <p:nvSpPr>
          <p:cNvPr id="2" name="Title 1">
            <a:extLst>
              <a:ext uri="{FF2B5EF4-FFF2-40B4-BE49-F238E27FC236}">
                <a16:creationId xmlns:a16="http://schemas.microsoft.com/office/drawing/2014/main" id="{A03EA317-11E0-954D-9C36-7C565BD2E4FC}"/>
              </a:ext>
            </a:extLst>
          </p:cNvPr>
          <p:cNvSpPr>
            <a:spLocks noGrp="1"/>
          </p:cNvSpPr>
          <p:nvPr>
            <p:ph type="title" hasCustomPrompt="1"/>
          </p:nvPr>
        </p:nvSpPr>
        <p:spPr>
          <a:xfrm>
            <a:off x="12998689" y="1308805"/>
            <a:ext cx="10515600" cy="914400"/>
          </a:xfrm>
        </p:spPr>
        <p:txBody>
          <a:bodyPr anchor="ctr"/>
          <a:lstStyle>
            <a:lvl1pPr>
              <a:defRPr>
                <a:solidFill>
                  <a:schemeClr val="bg1"/>
                </a:solidFill>
              </a:defRPr>
            </a:lvl1pPr>
          </a:lstStyle>
          <a:p>
            <a:r>
              <a:rPr lang="en-US" dirty="0"/>
              <a:t>CLICK TO EDIT TITLE</a:t>
            </a:r>
          </a:p>
        </p:txBody>
      </p:sp>
      <p:sp>
        <p:nvSpPr>
          <p:cNvPr id="16" name="Text Placeholder 15">
            <a:extLst>
              <a:ext uri="{FF2B5EF4-FFF2-40B4-BE49-F238E27FC236}">
                <a16:creationId xmlns:a16="http://schemas.microsoft.com/office/drawing/2014/main" id="{8BC55AA7-301E-214D-A0F2-074D8F6F3306}"/>
              </a:ext>
            </a:extLst>
          </p:cNvPr>
          <p:cNvSpPr>
            <a:spLocks noGrp="1"/>
          </p:cNvSpPr>
          <p:nvPr>
            <p:ph type="body" sz="quarter" idx="13" hasCustomPrompt="1"/>
          </p:nvPr>
        </p:nvSpPr>
        <p:spPr>
          <a:xfrm>
            <a:off x="12998689" y="2941543"/>
            <a:ext cx="8458200" cy="4572000"/>
          </a:xfrm>
          <a:prstGeom prst="rect">
            <a:avLst/>
          </a:prstGeom>
        </p:spPr>
        <p:txBody>
          <a:bodyPr/>
          <a:lstStyle>
            <a:lvl1pPr marL="0" indent="0">
              <a:lnSpc>
                <a:spcPct val="150000"/>
              </a:lnSpc>
              <a:buNone/>
              <a:defRPr sz="2800" b="0" i="0">
                <a:solidFill>
                  <a:schemeClr val="bg1"/>
                </a:solidFill>
                <a:latin typeface="Nunito Sans" pitchFamily="2" charset="77"/>
              </a:defRPr>
            </a:lvl1pPr>
            <a:lvl2pPr marL="914400" indent="0">
              <a:lnSpc>
                <a:spcPct val="150000"/>
              </a:lnSpc>
              <a:buNone/>
              <a:defRPr sz="2800" b="0" i="0">
                <a:solidFill>
                  <a:schemeClr val="bg1"/>
                </a:solidFill>
                <a:latin typeface="Nunito Sans" pitchFamily="2" charset="77"/>
              </a:defRPr>
            </a:lvl2pPr>
            <a:lvl3pPr marL="1828800" indent="0">
              <a:lnSpc>
                <a:spcPct val="150000"/>
              </a:lnSpc>
              <a:buNone/>
              <a:defRPr sz="2800" b="0" i="0">
                <a:solidFill>
                  <a:schemeClr val="bg1"/>
                </a:solidFill>
                <a:latin typeface="Nunito Sans" pitchFamily="2" charset="77"/>
              </a:defRPr>
            </a:lvl3pPr>
            <a:lvl4pPr marL="2743200" indent="0">
              <a:lnSpc>
                <a:spcPct val="150000"/>
              </a:lnSpc>
              <a:buNone/>
              <a:defRPr sz="2800" b="0" i="0">
                <a:solidFill>
                  <a:schemeClr val="bg1"/>
                </a:solidFill>
                <a:latin typeface="Nunito Sans" pitchFamily="2" charset="77"/>
              </a:defRPr>
            </a:lvl4pPr>
            <a:lvl5pPr marL="3657600" indent="0">
              <a:lnSpc>
                <a:spcPct val="150000"/>
              </a:lnSpc>
              <a:buNone/>
              <a:defRPr sz="2800" b="0" i="0">
                <a:solidFill>
                  <a:schemeClr val="bg1"/>
                </a:solidFill>
                <a:latin typeface="Nunito Sans" pitchFamily="2" charset="77"/>
              </a:defRPr>
            </a:lvl5pPr>
          </a:lstStyle>
          <a:p>
            <a:pPr>
              <a:lnSpc>
                <a:spcPct val="150000"/>
              </a:lnSpc>
            </a:pPr>
            <a:r>
              <a:rPr lang="en-US" sz="2800" dirty="0">
                <a:solidFill>
                  <a:schemeClr val="bg1"/>
                </a:solidFill>
                <a:latin typeface="Nunito Sans" pitchFamily="2" charset="77"/>
                <a:ea typeface="Open Sans" panose="020B0606030504020204" pitchFamily="34" charset="0"/>
                <a:cs typeface="Open Sans" panose="020B0606030504020204" pitchFamily="34" charset="0"/>
              </a:rPr>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p:txBody>
      </p:sp>
    </p:spTree>
    <p:extLst>
      <p:ext uri="{BB962C8B-B14F-4D97-AF65-F5344CB8AC3E}">
        <p14:creationId xmlns:p14="http://schemas.microsoft.com/office/powerpoint/2010/main" val="707709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BE929A-D1BB-A64C-B05E-4350E36C10E0}"/>
              </a:ext>
              <a:ext uri="{C183D7F6-B498-43B3-948B-1728B52AA6E4}">
                <adec:decorative xmlns:adec="http://schemas.microsoft.com/office/drawing/2017/decorative" val="1"/>
              </a:ext>
            </a:extLst>
          </p:cNvPr>
          <p:cNvSpPr/>
          <p:nvPr userDrawn="1"/>
        </p:nvSpPr>
        <p:spPr>
          <a:xfrm>
            <a:off x="0" y="-1"/>
            <a:ext cx="24384000" cy="11980985"/>
          </a:xfrm>
          <a:prstGeom prst="rect">
            <a:avLst/>
          </a:prstGeom>
          <a:solidFill>
            <a:srgbClr val="43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95727491-B011-CC42-85E6-B8301381AA2D}"/>
              </a:ext>
              <a:ext uri="{C183D7F6-B498-43B3-948B-1728B52AA6E4}">
                <adec:decorative xmlns:adec="http://schemas.microsoft.com/office/drawing/2017/decorative" val="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11434324"/>
            <a:ext cx="24384000" cy="246185"/>
          </a:xfrm>
          <a:prstGeom prst="rect">
            <a:avLst/>
          </a:prstGeom>
        </p:spPr>
      </p:pic>
      <p:pic>
        <p:nvPicPr>
          <p:cNvPr id="9" name="Picture 8">
            <a:extLst>
              <a:ext uri="{FF2B5EF4-FFF2-40B4-BE49-F238E27FC236}">
                <a16:creationId xmlns:a16="http://schemas.microsoft.com/office/drawing/2014/main" id="{8518974B-9748-A645-99AC-7972B4327310}"/>
              </a:ext>
              <a:ext uri="{C183D7F6-B498-43B3-948B-1728B52AA6E4}">
                <adec:decorative xmlns:adec="http://schemas.microsoft.com/office/drawing/2017/decorative" val="1"/>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p:blipFill>
        <p:spPr>
          <a:xfrm>
            <a:off x="19709547" y="11980985"/>
            <a:ext cx="4548306" cy="2216725"/>
          </a:xfrm>
          <a:prstGeom prst="rect">
            <a:avLst/>
          </a:prstGeom>
        </p:spPr>
      </p:pic>
      <p:sp>
        <p:nvSpPr>
          <p:cNvPr id="2" name="Title Placeholder 1"/>
          <p:cNvSpPr>
            <a:spLocks noGrp="1"/>
          </p:cNvSpPr>
          <p:nvPr>
            <p:ph type="title"/>
          </p:nvPr>
        </p:nvSpPr>
        <p:spPr>
          <a:xfrm>
            <a:off x="3048000" y="1371039"/>
            <a:ext cx="18288000" cy="1143562"/>
          </a:xfrm>
          <a:prstGeom prst="rect">
            <a:avLst/>
          </a:prstGeom>
        </p:spPr>
        <p:txBody>
          <a:bodyPr vert="horz" lIns="91440" tIns="45720" rIns="91440" bIns="45720" rtlCol="0" anchor="t">
            <a:normAutofit/>
          </a:bodyPr>
          <a:lstStyle/>
          <a:p>
            <a:r>
              <a:rPr lang="en-US" dirty="0"/>
              <a:t>CLICK TO EDIT MASTER TITLE STYLE</a:t>
            </a:r>
          </a:p>
        </p:txBody>
      </p:sp>
    </p:spTree>
    <p:extLst>
      <p:ext uri="{BB962C8B-B14F-4D97-AF65-F5344CB8AC3E}">
        <p14:creationId xmlns:p14="http://schemas.microsoft.com/office/powerpoint/2010/main" val="2679246760"/>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70" r:id="rId5"/>
    <p:sldLayoutId id="2147483667" r:id="rId6"/>
    <p:sldLayoutId id="2147483668" r:id="rId7"/>
    <p:sldLayoutId id="2147483669" r:id="rId8"/>
    <p:sldLayoutId id="2147483671" r:id="rId9"/>
  </p:sldLayoutIdLst>
  <p:txStyles>
    <p:titleStyle>
      <a:lvl1pPr algn="l" defTabSz="1828800" rtl="0" eaLnBrk="1" latinLnBrk="0" hangingPunct="1">
        <a:lnSpc>
          <a:spcPct val="90000"/>
        </a:lnSpc>
        <a:spcBef>
          <a:spcPct val="0"/>
        </a:spcBef>
        <a:buNone/>
        <a:defRPr sz="6000" b="0" i="0" kern="1200" spc="1200" baseline="0">
          <a:solidFill>
            <a:schemeClr val="bg1"/>
          </a:solidFill>
          <a:latin typeface="Nunito Sans" pitchFamily="2" charset="77"/>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6DA2A5-482A-9743-84A7-58ADC93AB86D}"/>
              </a:ext>
            </a:extLst>
          </p:cNvPr>
          <p:cNvSpPr>
            <a:spLocks noGrp="1"/>
          </p:cNvSpPr>
          <p:nvPr>
            <p:ph type="title"/>
          </p:nvPr>
        </p:nvSpPr>
        <p:spPr>
          <a:xfrm>
            <a:off x="12705063" y="1671146"/>
            <a:ext cx="10880151" cy="4120252"/>
          </a:xfrm>
        </p:spPr>
        <p:txBody>
          <a:bodyPr>
            <a:normAutofit/>
          </a:bodyPr>
          <a:lstStyle/>
          <a:p>
            <a:r>
              <a:rPr lang="en-US" dirty="0"/>
              <a:t>Ranking Resilience Attributes for Texas Public School Districts</a:t>
            </a:r>
          </a:p>
        </p:txBody>
      </p:sp>
      <p:sp>
        <p:nvSpPr>
          <p:cNvPr id="4" name="Text Placeholder 3">
            <a:extLst>
              <a:ext uri="{FF2B5EF4-FFF2-40B4-BE49-F238E27FC236}">
                <a16:creationId xmlns:a16="http://schemas.microsoft.com/office/drawing/2014/main" id="{A381F925-8E91-524F-A847-8D29EF64D424}"/>
              </a:ext>
            </a:extLst>
          </p:cNvPr>
          <p:cNvSpPr>
            <a:spLocks noGrp="1"/>
          </p:cNvSpPr>
          <p:nvPr>
            <p:ph type="body" sz="quarter" idx="11"/>
          </p:nvPr>
        </p:nvSpPr>
        <p:spPr/>
        <p:txBody>
          <a:bodyPr/>
          <a:lstStyle/>
          <a:p>
            <a:r>
              <a:rPr lang="en-US" dirty="0"/>
              <a:t>Honors Thesis</a:t>
            </a:r>
          </a:p>
          <a:p>
            <a:r>
              <a:rPr lang="en-US" dirty="0"/>
              <a:t>Daniel Payan</a:t>
            </a:r>
          </a:p>
          <a:p>
            <a:endParaRPr lang="en-US" dirty="0"/>
          </a:p>
        </p:txBody>
      </p:sp>
      <p:pic>
        <p:nvPicPr>
          <p:cNvPr id="6" name="Picture Placeholder 5">
            <a:extLst>
              <a:ext uri="{FF2B5EF4-FFF2-40B4-BE49-F238E27FC236}">
                <a16:creationId xmlns:a16="http://schemas.microsoft.com/office/drawing/2014/main" id="{C42B34E5-3F41-FA34-DE0F-F7F11DC490C1}"/>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backgroundRemoval t="9029" b="96422" l="8133" r="90964">
                        <a14:foregroundMark x1="31928" y1="9029" x2="31928" y2="9029"/>
                        <a14:foregroundMark x1="88253" y1="37479" x2="88253" y2="37479"/>
                        <a14:foregroundMark x1="91114" y1="55877" x2="91114" y2="55877"/>
                        <a14:foregroundMark x1="13253" y1="51278" x2="13253" y2="51278"/>
                        <a14:foregroundMark x1="8133" y1="49744" x2="8133" y2="49744"/>
                        <a14:foregroundMark x1="55271" y1="57922" x2="55271" y2="57922"/>
                        <a14:foregroundMark x1="57831" y1="89097" x2="57831" y2="89097"/>
                        <a14:foregroundMark x1="61295" y1="93526" x2="61295" y2="93526"/>
                        <a14:foregroundMark x1="65512" y1="96422" x2="65512" y2="96422"/>
                      </a14:backgroundRemoval>
                    </a14:imgEffect>
                  </a14:imgLayer>
                </a14:imgProps>
              </a:ext>
            </a:extLst>
          </a:blip>
          <a:srcRect l="6077" r="6711"/>
          <a:stretch/>
        </p:blipFill>
        <p:spPr>
          <a:xfrm>
            <a:off x="395285" y="180340"/>
            <a:ext cx="12119277" cy="12345865"/>
          </a:xfrm>
        </p:spPr>
      </p:pic>
    </p:spTree>
    <p:extLst>
      <p:ext uri="{BB962C8B-B14F-4D97-AF65-F5344CB8AC3E}">
        <p14:creationId xmlns:p14="http://schemas.microsoft.com/office/powerpoint/2010/main" val="3678723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026E09B-D91C-164F-B311-1D82BFCB59A1}"/>
              </a:ext>
            </a:extLst>
          </p:cNvPr>
          <p:cNvSpPr>
            <a:spLocks noGrp="1"/>
          </p:cNvSpPr>
          <p:nvPr>
            <p:ph type="title"/>
          </p:nvPr>
        </p:nvSpPr>
        <p:spPr>
          <a:xfrm>
            <a:off x="1661854" y="1042081"/>
            <a:ext cx="19263838" cy="1143562"/>
          </a:xfrm>
        </p:spPr>
        <p:txBody>
          <a:bodyPr>
            <a:normAutofit fontScale="90000"/>
          </a:bodyPr>
          <a:lstStyle/>
          <a:p>
            <a:r>
              <a:rPr lang="en-US" dirty="0"/>
              <a:t>Learning Loss in Hays County vs. Funding</a:t>
            </a:r>
          </a:p>
        </p:txBody>
      </p:sp>
      <p:sp>
        <p:nvSpPr>
          <p:cNvPr id="31" name="Text Placeholder 30">
            <a:extLst>
              <a:ext uri="{FF2B5EF4-FFF2-40B4-BE49-F238E27FC236}">
                <a16:creationId xmlns:a16="http://schemas.microsoft.com/office/drawing/2014/main" id="{5A22BB0B-930D-9140-B1A1-719ACD0464CF}"/>
              </a:ext>
            </a:extLst>
          </p:cNvPr>
          <p:cNvSpPr>
            <a:spLocks noGrp="1"/>
          </p:cNvSpPr>
          <p:nvPr>
            <p:ph type="body" sz="quarter" idx="16"/>
          </p:nvPr>
        </p:nvSpPr>
        <p:spPr>
          <a:xfrm>
            <a:off x="8424543" y="2641852"/>
            <a:ext cx="7534913" cy="548640"/>
          </a:xfrm>
        </p:spPr>
        <p:txBody>
          <a:bodyPr/>
          <a:lstStyle/>
          <a:p>
            <a:pPr algn="ctr"/>
            <a:r>
              <a:rPr lang="en-US" sz="2400" dirty="0"/>
              <a:t>2021-2022 (Recovery Year)</a:t>
            </a:r>
          </a:p>
        </p:txBody>
      </p:sp>
      <p:pic>
        <p:nvPicPr>
          <p:cNvPr id="3" name="Picture 2">
            <a:extLst>
              <a:ext uri="{FF2B5EF4-FFF2-40B4-BE49-F238E27FC236}">
                <a16:creationId xmlns:a16="http://schemas.microsoft.com/office/drawing/2014/main" id="{7ACED8F5-C5CD-DDCD-05EB-C199FD1CF566}"/>
              </a:ext>
            </a:extLst>
          </p:cNvPr>
          <p:cNvPicPr>
            <a:picLocks noChangeAspect="1"/>
          </p:cNvPicPr>
          <p:nvPr/>
        </p:nvPicPr>
        <p:blipFill>
          <a:blip r:embed="rId2"/>
          <a:stretch>
            <a:fillRect/>
          </a:stretch>
        </p:blipFill>
        <p:spPr>
          <a:xfrm>
            <a:off x="1232106" y="3505121"/>
            <a:ext cx="6675680" cy="7315200"/>
          </a:xfrm>
          <a:prstGeom prst="rect">
            <a:avLst/>
          </a:prstGeom>
        </p:spPr>
      </p:pic>
      <p:pic>
        <p:nvPicPr>
          <p:cNvPr id="5" name="Picture 4">
            <a:extLst>
              <a:ext uri="{FF2B5EF4-FFF2-40B4-BE49-F238E27FC236}">
                <a16:creationId xmlns:a16="http://schemas.microsoft.com/office/drawing/2014/main" id="{AB1E8954-0355-FF45-D652-ED1A765E4B5F}"/>
              </a:ext>
            </a:extLst>
          </p:cNvPr>
          <p:cNvPicPr>
            <a:picLocks noChangeAspect="1"/>
          </p:cNvPicPr>
          <p:nvPr/>
        </p:nvPicPr>
        <p:blipFill>
          <a:blip r:embed="rId3"/>
          <a:stretch>
            <a:fillRect/>
          </a:stretch>
        </p:blipFill>
        <p:spPr>
          <a:xfrm>
            <a:off x="8855720" y="3505121"/>
            <a:ext cx="6672560" cy="7315200"/>
          </a:xfrm>
          <a:prstGeom prst="rect">
            <a:avLst/>
          </a:prstGeom>
        </p:spPr>
      </p:pic>
      <p:pic>
        <p:nvPicPr>
          <p:cNvPr id="7" name="Picture 6">
            <a:extLst>
              <a:ext uri="{FF2B5EF4-FFF2-40B4-BE49-F238E27FC236}">
                <a16:creationId xmlns:a16="http://schemas.microsoft.com/office/drawing/2014/main" id="{1EB63FC8-E507-2562-ACA2-89A56B53330C}"/>
              </a:ext>
            </a:extLst>
          </p:cNvPr>
          <p:cNvPicPr>
            <a:picLocks noChangeAspect="1"/>
          </p:cNvPicPr>
          <p:nvPr/>
        </p:nvPicPr>
        <p:blipFill>
          <a:blip r:embed="rId4"/>
          <a:stretch>
            <a:fillRect/>
          </a:stretch>
        </p:blipFill>
        <p:spPr>
          <a:xfrm>
            <a:off x="16476214" y="3505121"/>
            <a:ext cx="6761884" cy="7315200"/>
          </a:xfrm>
          <a:prstGeom prst="rect">
            <a:avLst/>
          </a:prstGeom>
        </p:spPr>
      </p:pic>
      <p:sp>
        <p:nvSpPr>
          <p:cNvPr id="8" name="Text Placeholder 30">
            <a:extLst>
              <a:ext uri="{FF2B5EF4-FFF2-40B4-BE49-F238E27FC236}">
                <a16:creationId xmlns:a16="http://schemas.microsoft.com/office/drawing/2014/main" id="{EC10A281-6155-FB75-81E9-3A5E05276971}"/>
              </a:ext>
            </a:extLst>
          </p:cNvPr>
          <p:cNvSpPr txBox="1">
            <a:spLocks/>
          </p:cNvSpPr>
          <p:nvPr/>
        </p:nvSpPr>
        <p:spPr>
          <a:xfrm>
            <a:off x="16089699" y="2641852"/>
            <a:ext cx="7534913"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kern="1200">
                <a:solidFill>
                  <a:schemeClr val="accent6"/>
                </a:solidFill>
                <a:latin typeface="Nunito Sans" pitchFamily="2" charset="77"/>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2400" dirty="0"/>
              <a:t>Funding Per Student (2019-2022)</a:t>
            </a:r>
          </a:p>
        </p:txBody>
      </p:sp>
      <p:sp>
        <p:nvSpPr>
          <p:cNvPr id="9" name="Text Placeholder 30">
            <a:extLst>
              <a:ext uri="{FF2B5EF4-FFF2-40B4-BE49-F238E27FC236}">
                <a16:creationId xmlns:a16="http://schemas.microsoft.com/office/drawing/2014/main" id="{0160F4AC-C274-B98F-E5E2-151F647C2CDF}"/>
              </a:ext>
            </a:extLst>
          </p:cNvPr>
          <p:cNvSpPr txBox="1">
            <a:spLocks/>
          </p:cNvSpPr>
          <p:nvPr/>
        </p:nvSpPr>
        <p:spPr>
          <a:xfrm>
            <a:off x="802489" y="2641852"/>
            <a:ext cx="7534913"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kern="1200">
                <a:solidFill>
                  <a:schemeClr val="accent6"/>
                </a:solidFill>
                <a:latin typeface="Nunito Sans" pitchFamily="2" charset="77"/>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2400" dirty="0"/>
              <a:t>2019-2021 (COVID-19 Years)</a:t>
            </a:r>
          </a:p>
        </p:txBody>
      </p:sp>
    </p:spTree>
    <p:extLst>
      <p:ext uri="{BB962C8B-B14F-4D97-AF65-F5344CB8AC3E}">
        <p14:creationId xmlns:p14="http://schemas.microsoft.com/office/powerpoint/2010/main" val="20339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026E09B-D91C-164F-B311-1D82BFCB59A1}"/>
              </a:ext>
            </a:extLst>
          </p:cNvPr>
          <p:cNvSpPr>
            <a:spLocks noGrp="1"/>
          </p:cNvSpPr>
          <p:nvPr>
            <p:ph type="title"/>
          </p:nvPr>
        </p:nvSpPr>
        <p:spPr>
          <a:xfrm>
            <a:off x="1661853" y="1042081"/>
            <a:ext cx="19510023" cy="1143562"/>
          </a:xfrm>
        </p:spPr>
        <p:txBody>
          <a:bodyPr>
            <a:normAutofit fontScale="90000"/>
          </a:bodyPr>
          <a:lstStyle/>
          <a:p>
            <a:r>
              <a:rPr lang="en-US" dirty="0"/>
              <a:t>Learning Loss Based on Demographic and Grade at the County Level</a:t>
            </a:r>
          </a:p>
        </p:txBody>
      </p:sp>
      <p:pic>
        <p:nvPicPr>
          <p:cNvPr id="5" name="Picture 4">
            <a:extLst>
              <a:ext uri="{FF2B5EF4-FFF2-40B4-BE49-F238E27FC236}">
                <a16:creationId xmlns:a16="http://schemas.microsoft.com/office/drawing/2014/main" id="{245DE8B6-57DD-E6B2-F479-7A92DACEC846}"/>
              </a:ext>
            </a:extLst>
          </p:cNvPr>
          <p:cNvPicPr>
            <a:picLocks noChangeAspect="1"/>
          </p:cNvPicPr>
          <p:nvPr/>
        </p:nvPicPr>
        <p:blipFill>
          <a:blip r:embed="rId2"/>
          <a:stretch>
            <a:fillRect/>
          </a:stretch>
        </p:blipFill>
        <p:spPr>
          <a:xfrm>
            <a:off x="2846154" y="2745541"/>
            <a:ext cx="17141419" cy="8224917"/>
          </a:xfrm>
          <a:prstGeom prst="rect">
            <a:avLst/>
          </a:prstGeom>
        </p:spPr>
      </p:pic>
    </p:spTree>
    <p:extLst>
      <p:ext uri="{BB962C8B-B14F-4D97-AF65-F5344CB8AC3E}">
        <p14:creationId xmlns:p14="http://schemas.microsoft.com/office/powerpoint/2010/main" val="172002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87A4-719D-454F-AC89-C8A7A70E7F72}"/>
              </a:ext>
            </a:extLst>
          </p:cNvPr>
          <p:cNvSpPr>
            <a:spLocks noGrp="1"/>
          </p:cNvSpPr>
          <p:nvPr>
            <p:ph type="title"/>
          </p:nvPr>
        </p:nvSpPr>
        <p:spPr>
          <a:xfrm>
            <a:off x="1881352" y="1150322"/>
            <a:ext cx="18288000" cy="1143562"/>
          </a:xfrm>
        </p:spPr>
        <p:txBody>
          <a:bodyPr/>
          <a:lstStyle/>
          <a:p>
            <a:r>
              <a:rPr lang="en-US" dirty="0"/>
              <a:t>Feature Selection</a:t>
            </a:r>
          </a:p>
        </p:txBody>
      </p:sp>
      <p:sp>
        <p:nvSpPr>
          <p:cNvPr id="21" name="Rectangle 20">
            <a:extLst>
              <a:ext uri="{FF2B5EF4-FFF2-40B4-BE49-F238E27FC236}">
                <a16:creationId xmlns:a16="http://schemas.microsoft.com/office/drawing/2014/main" id="{996F1BE1-ED54-E848-913C-E867C2FA069F}"/>
              </a:ext>
            </a:extLst>
          </p:cNvPr>
          <p:cNvSpPr/>
          <p:nvPr/>
        </p:nvSpPr>
        <p:spPr>
          <a:xfrm>
            <a:off x="1881352" y="2929988"/>
            <a:ext cx="9154510" cy="714811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Feature selection is the process of reducing the number of input variables when developing a predictive model.</a:t>
            </a:r>
          </a:p>
          <a:p>
            <a:pPr marL="342900" indent="-3429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It can:</a:t>
            </a:r>
          </a:p>
          <a:p>
            <a:pPr marL="1257300" lvl="1" indent="-3429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Improve performance of a model</a:t>
            </a:r>
          </a:p>
          <a:p>
            <a:pPr marL="1257300" lvl="1" indent="-3429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Decrease the level of computational complexity</a:t>
            </a:r>
          </a:p>
          <a:p>
            <a:pPr marL="1257300" lvl="1" indent="-342900">
              <a:lnSpc>
                <a:spcPct val="150000"/>
              </a:lnSpc>
              <a:buFont typeface="Arial" panose="020B0604020202020204" pitchFamily="34" charset="0"/>
              <a:buChar char="•"/>
            </a:pPr>
            <a:r>
              <a:rPr lang="en-US" sz="2800" b="1" dirty="0">
                <a:solidFill>
                  <a:schemeClr val="accent6"/>
                </a:solidFill>
                <a:latin typeface="Nunito Sans" pitchFamily="2" charset="77"/>
                <a:ea typeface="Open Sans" panose="020B0606030504020204" pitchFamily="34" charset="0"/>
                <a:cs typeface="Open Sans" panose="020B0606030504020204" pitchFamily="34" charset="0"/>
              </a:rPr>
              <a:t>Allow the user to identify the most influential features on a target value</a:t>
            </a:r>
          </a:p>
          <a:p>
            <a:pPr marL="342900" indent="-3429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The Loss, Gain, Expected labels developed earlier will be our target value for feature selection</a:t>
            </a:r>
          </a:p>
          <a:p>
            <a:pPr marL="342900" indent="-342900">
              <a:lnSpc>
                <a:spcPct val="150000"/>
              </a:lnSpc>
              <a:buFont typeface="Arial" panose="020B0604020202020204" pitchFamily="34" charset="0"/>
              <a:buChar char="•"/>
            </a:pPr>
            <a:endParaRPr lang="tr-TR" sz="2800" dirty="0">
              <a:solidFill>
                <a:schemeClr val="accent6"/>
              </a:solidFill>
              <a:latin typeface="Nunito Sans" pitchFamily="2" charset="77"/>
              <a:ea typeface="Open Sans" panose="020B0606030504020204" pitchFamily="34" charset="0"/>
              <a:cs typeface="Open Sans" panose="020B0606030504020204" pitchFamily="34" charset="0"/>
            </a:endParaRPr>
          </a:p>
        </p:txBody>
      </p:sp>
      <p:pic>
        <p:nvPicPr>
          <p:cNvPr id="3" name="Picture 2" descr="Chart&#10;&#10;Description automatically generated">
            <a:extLst>
              <a:ext uri="{FF2B5EF4-FFF2-40B4-BE49-F238E27FC236}">
                <a16:creationId xmlns:a16="http://schemas.microsoft.com/office/drawing/2014/main" id="{9B58347E-998A-CE1F-56B2-8EFEC2A3E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2095" y="2614678"/>
            <a:ext cx="11676992" cy="8299905"/>
          </a:xfrm>
          <a:prstGeom prst="rect">
            <a:avLst/>
          </a:prstGeom>
        </p:spPr>
      </p:pic>
    </p:spTree>
    <p:extLst>
      <p:ext uri="{BB962C8B-B14F-4D97-AF65-F5344CB8AC3E}">
        <p14:creationId xmlns:p14="http://schemas.microsoft.com/office/powerpoint/2010/main" val="244841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74CD1D-ACDF-8145-B0B9-307B822DBC07}"/>
              </a:ext>
            </a:extLst>
          </p:cNvPr>
          <p:cNvSpPr>
            <a:spLocks noGrp="1"/>
          </p:cNvSpPr>
          <p:nvPr>
            <p:ph type="title"/>
          </p:nvPr>
        </p:nvSpPr>
        <p:spPr>
          <a:xfrm>
            <a:off x="1114095" y="1150321"/>
            <a:ext cx="18288000" cy="1143562"/>
          </a:xfrm>
        </p:spPr>
        <p:txBody>
          <a:bodyPr/>
          <a:lstStyle/>
          <a:p>
            <a:r>
              <a:rPr lang="en-US" dirty="0"/>
              <a:t>Machine Learning Pipeline</a:t>
            </a:r>
          </a:p>
        </p:txBody>
      </p:sp>
      <p:pic>
        <p:nvPicPr>
          <p:cNvPr id="4" name="Picture 3" descr="A picture containing diagram&#10;&#10;Description automatically generated">
            <a:extLst>
              <a:ext uri="{FF2B5EF4-FFF2-40B4-BE49-F238E27FC236}">
                <a16:creationId xmlns:a16="http://schemas.microsoft.com/office/drawing/2014/main" id="{F6967A3D-C614-9A6D-87B3-2BD3F4656D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0579" y="2907862"/>
            <a:ext cx="12321574" cy="7718097"/>
          </a:xfrm>
          <a:prstGeom prst="rect">
            <a:avLst/>
          </a:prstGeom>
        </p:spPr>
      </p:pic>
      <p:sp>
        <p:nvSpPr>
          <p:cNvPr id="5" name="TextBox 4">
            <a:extLst>
              <a:ext uri="{FF2B5EF4-FFF2-40B4-BE49-F238E27FC236}">
                <a16:creationId xmlns:a16="http://schemas.microsoft.com/office/drawing/2014/main" id="{881F298E-D0A5-1304-6EB8-21D9A6E47028}"/>
              </a:ext>
            </a:extLst>
          </p:cNvPr>
          <p:cNvSpPr txBox="1"/>
          <p:nvPr/>
        </p:nvSpPr>
        <p:spPr>
          <a:xfrm>
            <a:off x="1114095" y="2907862"/>
            <a:ext cx="9459310" cy="7417415"/>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Nine different machine learning methods were used for feature selection:</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Lasso Regression</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Random Forest Feature Importance</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Random Forest Permutation Importance</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Ridge Regression Permutation Importance</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Variance Threshold (80% threshold)</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Random Forest Recursive Feature Elimination</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Ridge Regression Recursive Feature Elimination</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KNN Sequential Feature Selection</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Ridge Regression Sequential Feature Selection</a:t>
            </a:r>
          </a:p>
          <a:p>
            <a:pPr lvl="1"/>
            <a:endPar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endParaRPr>
          </a:p>
          <a:p>
            <a:pPr marL="457200" indent="-457200">
              <a:buFont typeface="Arial" panose="020B0604020202020204" pitchFamily="34" charset="0"/>
              <a:buChar char="•"/>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Each of these methods resulted in one of three types of scores</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Binary Values</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Ranking Scores</a:t>
            </a:r>
          </a:p>
          <a:p>
            <a:pPr marL="1371600" lvl="1" indent="-457200">
              <a:buFont typeface="+mj-lt"/>
              <a:buAutoNum type="arabicPeriod"/>
            </a:pPr>
            <a:r>
              <a:rPr lang="en-US" sz="2800" dirty="0">
                <a:solidFill>
                  <a:schemeClr val="bg1"/>
                </a:solidFill>
                <a:latin typeface="Nunito Sans" pitchFamily="2" charset="0"/>
                <a:ea typeface="Open Sans Semibold" panose="020B0706030804020204" pitchFamily="34" charset="0"/>
                <a:cs typeface="Open Sans Semibold" panose="020B0706030804020204" pitchFamily="34" charset="0"/>
              </a:rPr>
              <a:t>Non-zero Importance Scores</a:t>
            </a:r>
          </a:p>
        </p:txBody>
      </p:sp>
    </p:spTree>
    <p:extLst>
      <p:ext uri="{BB962C8B-B14F-4D97-AF65-F5344CB8AC3E}">
        <p14:creationId xmlns:p14="http://schemas.microsoft.com/office/powerpoint/2010/main" val="827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7821-D280-3D42-854F-E74E04A46C26}"/>
              </a:ext>
            </a:extLst>
          </p:cNvPr>
          <p:cNvSpPr>
            <a:spLocks noGrp="1"/>
          </p:cNvSpPr>
          <p:nvPr>
            <p:ph type="title"/>
          </p:nvPr>
        </p:nvSpPr>
        <p:spPr>
          <a:xfrm>
            <a:off x="3048000" y="1371039"/>
            <a:ext cx="18519228" cy="1143562"/>
          </a:xfrm>
        </p:spPr>
        <p:txBody>
          <a:bodyPr>
            <a:normAutofit fontScale="90000"/>
          </a:bodyPr>
          <a:lstStyle/>
          <a:p>
            <a:r>
              <a:rPr lang="en-US" dirty="0"/>
              <a:t>Ranking the Most Significant Features</a:t>
            </a:r>
          </a:p>
        </p:txBody>
      </p:sp>
      <p:sp>
        <p:nvSpPr>
          <p:cNvPr id="35" name="TextBox 34">
            <a:extLst>
              <a:ext uri="{FF2B5EF4-FFF2-40B4-BE49-F238E27FC236}">
                <a16:creationId xmlns:a16="http://schemas.microsoft.com/office/drawing/2014/main" id="{5AABABA3-74C7-E140-88D0-6994C98E0BAC}"/>
              </a:ext>
            </a:extLst>
          </p:cNvPr>
          <p:cNvSpPr txBox="1"/>
          <p:nvPr/>
        </p:nvSpPr>
        <p:spPr>
          <a:xfrm>
            <a:off x="15232114" y="9189022"/>
            <a:ext cx="5383299" cy="1508105"/>
          </a:xfrm>
          <a:prstGeom prst="rect">
            <a:avLst/>
          </a:prstGeom>
          <a:noFill/>
        </p:spPr>
        <p:txBody>
          <a:bodyPr wrap="square" rtlCol="0">
            <a:spAutoFit/>
          </a:bodyPr>
          <a:lstStyle/>
          <a:p>
            <a:pPr>
              <a:spcAft>
                <a:spcPts val="1200"/>
              </a:spcAft>
            </a:pPr>
            <a:r>
              <a:rPr lang="tr-TR" sz="2400" dirty="0" err="1">
                <a:solidFill>
                  <a:schemeClr val="accent1"/>
                </a:solidFill>
                <a:latin typeface="Nunito Sans" pitchFamily="2" charset="77"/>
                <a:ea typeface="Open Sans Semibold" panose="020B0706030804020204" pitchFamily="34" charset="0"/>
                <a:cs typeface="Open Sans Semibold" panose="020B0706030804020204" pitchFamily="34" charset="0"/>
              </a:rPr>
              <a:t>Round</a:t>
            </a:r>
            <a:r>
              <a:rPr lang="tr-TR" sz="2400" dirty="0">
                <a:solidFill>
                  <a:schemeClr val="accent1"/>
                </a:solidFill>
                <a:latin typeface="Nunito Sans" pitchFamily="2" charset="77"/>
                <a:ea typeface="Open Sans Semibold" panose="020B0706030804020204" pitchFamily="34" charset="0"/>
                <a:cs typeface="Open Sans Semibold" panose="020B0706030804020204" pitchFamily="34" charset="0"/>
              </a:rPr>
              <a:t> </a:t>
            </a:r>
            <a:r>
              <a:rPr lang="tr-TR" sz="2400" dirty="0" err="1">
                <a:solidFill>
                  <a:schemeClr val="accent1"/>
                </a:solidFill>
                <a:latin typeface="Nunito Sans" pitchFamily="2" charset="77"/>
                <a:ea typeface="Open Sans Semibold" panose="020B0706030804020204" pitchFamily="34" charset="0"/>
                <a:cs typeface="Open Sans Semibold" panose="020B0706030804020204" pitchFamily="34" charset="0"/>
              </a:rPr>
              <a:t>Rock</a:t>
            </a:r>
            <a:r>
              <a:rPr lang="tr-TR" sz="2400" dirty="0">
                <a:solidFill>
                  <a:schemeClr val="accent1"/>
                </a:solidFill>
                <a:latin typeface="Nunito Sans" pitchFamily="2" charset="77"/>
                <a:ea typeface="Open Sans Semibold" panose="020B0706030804020204" pitchFamily="34" charset="0"/>
                <a:cs typeface="Open Sans Semibold" panose="020B0706030804020204" pitchFamily="34" charset="0"/>
              </a:rPr>
              <a:t> </a:t>
            </a:r>
            <a:r>
              <a:rPr lang="tr-TR" sz="2400" dirty="0" err="1">
                <a:solidFill>
                  <a:schemeClr val="accent1"/>
                </a:solidFill>
                <a:latin typeface="Nunito Sans" pitchFamily="2" charset="77"/>
                <a:ea typeface="Open Sans Semibold" panose="020B0706030804020204" pitchFamily="34" charset="0"/>
                <a:cs typeface="Open Sans Semibold" panose="020B0706030804020204" pitchFamily="34" charset="0"/>
              </a:rPr>
              <a:t>Campus</a:t>
            </a:r>
            <a:endParaRPr lang="tr-TR" sz="2400" dirty="0">
              <a:solidFill>
                <a:schemeClr val="accent1"/>
              </a:solidFill>
              <a:latin typeface="Nunito Sans" pitchFamily="2" charset="77"/>
              <a:ea typeface="Open Sans Semibold" panose="020B0706030804020204" pitchFamily="34" charset="0"/>
              <a:cs typeface="Open Sans Semibold" panose="020B0706030804020204" pitchFamily="34" charset="0"/>
            </a:endParaRPr>
          </a:p>
          <a:p>
            <a:pPr>
              <a:spcAft>
                <a:spcPts val="1200"/>
              </a:spcAft>
            </a:pPr>
            <a:r>
              <a:rPr lang="tr-TR" sz="2400" dirty="0">
                <a:solidFill>
                  <a:schemeClr val="accent1"/>
                </a:solidFill>
                <a:latin typeface="Nunito Sans" pitchFamily="2" charset="77"/>
                <a:ea typeface="Open Sans Semibold" panose="020B0706030804020204" pitchFamily="34" charset="0"/>
                <a:cs typeface="Open Sans Semibold" panose="020B0706030804020204" pitchFamily="34" charset="0"/>
              </a:rPr>
              <a:t>1555 </a:t>
            </a:r>
            <a:r>
              <a:rPr lang="tr-TR" sz="2400" dirty="0" err="1">
                <a:solidFill>
                  <a:schemeClr val="accent1"/>
                </a:solidFill>
                <a:latin typeface="Nunito Sans" pitchFamily="2" charset="77"/>
                <a:ea typeface="Open Sans Semibold" panose="020B0706030804020204" pitchFamily="34" charset="0"/>
                <a:cs typeface="Open Sans Semibold" panose="020B0706030804020204" pitchFamily="34" charset="0"/>
              </a:rPr>
              <a:t>University</a:t>
            </a:r>
            <a:r>
              <a:rPr lang="tr-TR" sz="2400" dirty="0">
                <a:solidFill>
                  <a:schemeClr val="accent1"/>
                </a:solidFill>
                <a:latin typeface="Nunito Sans" pitchFamily="2" charset="77"/>
                <a:ea typeface="Open Sans Semibold" panose="020B0706030804020204" pitchFamily="34" charset="0"/>
                <a:cs typeface="Open Sans Semibold" panose="020B0706030804020204" pitchFamily="34" charset="0"/>
              </a:rPr>
              <a:t> </a:t>
            </a:r>
            <a:r>
              <a:rPr lang="tr-TR" sz="2400" dirty="0" err="1">
                <a:solidFill>
                  <a:schemeClr val="accent1"/>
                </a:solidFill>
                <a:latin typeface="Nunito Sans" pitchFamily="2" charset="77"/>
                <a:ea typeface="Open Sans Semibold" panose="020B0706030804020204" pitchFamily="34" charset="0"/>
                <a:cs typeface="Open Sans Semibold" panose="020B0706030804020204" pitchFamily="34" charset="0"/>
              </a:rPr>
              <a:t>Blvd</a:t>
            </a:r>
            <a:r>
              <a:rPr lang="tr-TR" sz="2400" dirty="0">
                <a:solidFill>
                  <a:schemeClr val="accent1"/>
                </a:solidFill>
                <a:latin typeface="Nunito Sans" pitchFamily="2" charset="77"/>
                <a:ea typeface="Open Sans Semibold" panose="020B0706030804020204" pitchFamily="34" charset="0"/>
                <a:cs typeface="Open Sans Semibold" panose="020B0706030804020204" pitchFamily="34" charset="0"/>
              </a:rPr>
              <a:t>.</a:t>
            </a:r>
          </a:p>
          <a:p>
            <a:pPr>
              <a:spcAft>
                <a:spcPts val="1200"/>
              </a:spcAft>
            </a:pPr>
            <a:r>
              <a:rPr lang="tr-TR" sz="2400" dirty="0" err="1">
                <a:solidFill>
                  <a:schemeClr val="accent1"/>
                </a:solidFill>
                <a:latin typeface="Nunito Sans" pitchFamily="2" charset="77"/>
                <a:ea typeface="Open Sans Semibold" panose="020B0706030804020204" pitchFamily="34" charset="0"/>
                <a:cs typeface="Open Sans Semibold" panose="020B0706030804020204" pitchFamily="34" charset="0"/>
              </a:rPr>
              <a:t>Round</a:t>
            </a:r>
            <a:r>
              <a:rPr lang="tr-TR" sz="2400" dirty="0">
                <a:solidFill>
                  <a:schemeClr val="accent1"/>
                </a:solidFill>
                <a:latin typeface="Nunito Sans" pitchFamily="2" charset="77"/>
                <a:ea typeface="Open Sans Semibold" panose="020B0706030804020204" pitchFamily="34" charset="0"/>
                <a:cs typeface="Open Sans Semibold" panose="020B0706030804020204" pitchFamily="34" charset="0"/>
              </a:rPr>
              <a:t> </a:t>
            </a:r>
            <a:r>
              <a:rPr lang="tr-TR" sz="2400" dirty="0" err="1">
                <a:solidFill>
                  <a:schemeClr val="accent1"/>
                </a:solidFill>
                <a:latin typeface="Nunito Sans" pitchFamily="2" charset="77"/>
                <a:ea typeface="Open Sans Semibold" panose="020B0706030804020204" pitchFamily="34" charset="0"/>
                <a:cs typeface="Open Sans Semibold" panose="020B0706030804020204" pitchFamily="34" charset="0"/>
              </a:rPr>
              <a:t>Rock</a:t>
            </a:r>
            <a:r>
              <a:rPr lang="tr-TR" sz="2400" dirty="0">
                <a:solidFill>
                  <a:schemeClr val="accent1"/>
                </a:solidFill>
                <a:latin typeface="Nunito Sans" pitchFamily="2" charset="77"/>
                <a:ea typeface="Open Sans Semibold" panose="020B0706030804020204" pitchFamily="34" charset="0"/>
                <a:cs typeface="Open Sans Semibold" panose="020B0706030804020204" pitchFamily="34" charset="0"/>
              </a:rPr>
              <a:t>, Texas 78665</a:t>
            </a:r>
          </a:p>
        </p:txBody>
      </p:sp>
    </p:spTree>
    <p:extLst>
      <p:ext uri="{BB962C8B-B14F-4D97-AF65-F5344CB8AC3E}">
        <p14:creationId xmlns:p14="http://schemas.microsoft.com/office/powerpoint/2010/main" val="277567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5F5E7C2-BEBD-6D42-A79E-3C18EB59D181}"/>
              </a:ext>
            </a:extLst>
          </p:cNvPr>
          <p:cNvSpPr txBox="1">
            <a:spLocks noGrp="1"/>
          </p:cNvSpPr>
          <p:nvPr>
            <p:ph type="title" idx="4294967295"/>
          </p:nvPr>
        </p:nvSpPr>
        <p:spPr>
          <a:xfrm>
            <a:off x="3046707" y="1344864"/>
            <a:ext cx="12816145"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200" normalizeH="0" baseline="0" noProof="0" dirty="0">
                <a:ln>
                  <a:noFill/>
                </a:ln>
                <a:effectLst/>
                <a:uLnTx/>
                <a:uFillTx/>
                <a:latin typeface="Nunito Sans" pitchFamily="2" charset="77"/>
                <a:ea typeface="Lato Heavy" panose="020F0502020204030203" pitchFamily="34" charset="0"/>
                <a:cs typeface="Lato Heavy" panose="020F0502020204030203" pitchFamily="34" charset="0"/>
              </a:rPr>
              <a:t>Conclusion/Future Work</a:t>
            </a:r>
            <a:endParaRPr kumimoji="0" lang="tr-TR" sz="6000" b="0" i="0" u="none" strike="noStrike" kern="1200" cap="none" spc="1200" normalizeH="0" baseline="0" noProof="0" dirty="0">
              <a:ln>
                <a:noFill/>
              </a:ln>
              <a:effectLst/>
              <a:uLnTx/>
              <a:uFillTx/>
              <a:latin typeface="Nunito Sans" pitchFamily="2" charset="77"/>
              <a:ea typeface="Lato Heavy" panose="020F0502020204030203" pitchFamily="34" charset="0"/>
              <a:cs typeface="Lato Heavy" panose="020F0502020204030203" pitchFamily="34" charset="0"/>
            </a:endParaRPr>
          </a:p>
        </p:txBody>
      </p:sp>
      <p:sp>
        <p:nvSpPr>
          <p:cNvPr id="27" name="Oval 26">
            <a:extLst>
              <a:ext uri="{FF2B5EF4-FFF2-40B4-BE49-F238E27FC236}">
                <a16:creationId xmlns:a16="http://schemas.microsoft.com/office/drawing/2014/main" id="{836D4D41-0606-CF4D-A4A6-2D09AB2B69F9}"/>
              </a:ext>
              <a:ext uri="{C183D7F6-B498-43B3-948B-1728B52AA6E4}">
                <adec:decorative xmlns:adec="http://schemas.microsoft.com/office/drawing/2017/decorative" val="1"/>
              </a:ext>
            </a:extLst>
          </p:cNvPr>
          <p:cNvSpPr/>
          <p:nvPr/>
        </p:nvSpPr>
        <p:spPr>
          <a:xfrm>
            <a:off x="8945212" y="3344333"/>
            <a:ext cx="1752600" cy="1752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0" name="Rectangle 29" descr="phone">
            <a:extLst>
              <a:ext uri="{FF2B5EF4-FFF2-40B4-BE49-F238E27FC236}">
                <a16:creationId xmlns:a16="http://schemas.microsoft.com/office/drawing/2014/main" id="{543B64D4-1C0A-6248-B6D3-AEAC50075ACB}"/>
              </a:ext>
            </a:extLst>
          </p:cNvPr>
          <p:cNvSpPr/>
          <p:nvPr/>
        </p:nvSpPr>
        <p:spPr>
          <a:xfrm>
            <a:off x="9509567" y="3561684"/>
            <a:ext cx="623889" cy="1323439"/>
          </a:xfrm>
          <a:prstGeom prst="rect">
            <a:avLst/>
          </a:prstGeom>
        </p:spPr>
        <p:txBody>
          <a:bodyPr wrap="none">
            <a:spAutoFit/>
          </a:bodyPr>
          <a:lstStyle/>
          <a:p>
            <a:r>
              <a:rPr lang="tr-TR" sz="8000" dirty="0">
                <a:solidFill>
                  <a:schemeClr val="bg1"/>
                </a:solidFill>
                <a:latin typeface="FontAwesome" pitchFamily="2" charset="0"/>
              </a:rPr>
              <a:t></a:t>
            </a:r>
            <a:endParaRPr lang="tr-TR" sz="8000" dirty="0">
              <a:solidFill>
                <a:schemeClr val="bg1"/>
              </a:solidFill>
            </a:endParaRPr>
          </a:p>
        </p:txBody>
      </p:sp>
      <p:sp>
        <p:nvSpPr>
          <p:cNvPr id="33" name="TextBox 32">
            <a:extLst>
              <a:ext uri="{FF2B5EF4-FFF2-40B4-BE49-F238E27FC236}">
                <a16:creationId xmlns:a16="http://schemas.microsoft.com/office/drawing/2014/main" id="{07CC7710-FF0C-714B-86A4-799F84EB3E75}"/>
              </a:ext>
            </a:extLst>
          </p:cNvPr>
          <p:cNvSpPr txBox="1"/>
          <p:nvPr/>
        </p:nvSpPr>
        <p:spPr>
          <a:xfrm>
            <a:off x="11262167" y="3928245"/>
            <a:ext cx="2847254" cy="584775"/>
          </a:xfrm>
          <a:prstGeom prst="rect">
            <a:avLst/>
          </a:prstGeom>
          <a:noFill/>
        </p:spPr>
        <p:txBody>
          <a:bodyPr wrap="none" rtlCol="0">
            <a:spAutoFit/>
          </a:bodyPr>
          <a:lstStyle/>
          <a:p>
            <a:r>
              <a:rPr lang="tr-TR" sz="3200" b="1" dirty="0">
                <a:solidFill>
                  <a:schemeClr val="accent1"/>
                </a:solidFill>
                <a:latin typeface="Nunito Sans SemiBold" pitchFamily="2" charset="77"/>
                <a:ea typeface="Open Sans Semibold" panose="020B0706030804020204" pitchFamily="34" charset="0"/>
                <a:cs typeface="Open Sans Semibold" panose="020B0706030804020204" pitchFamily="34" charset="0"/>
              </a:rPr>
              <a:t>123.456.7890</a:t>
            </a:r>
          </a:p>
        </p:txBody>
      </p:sp>
      <p:sp>
        <p:nvSpPr>
          <p:cNvPr id="28" name="Oval 27">
            <a:extLst>
              <a:ext uri="{FF2B5EF4-FFF2-40B4-BE49-F238E27FC236}">
                <a16:creationId xmlns:a16="http://schemas.microsoft.com/office/drawing/2014/main" id="{258B986E-F4E1-FE48-AC64-B565C1A1CA78}"/>
              </a:ext>
              <a:ext uri="{C183D7F6-B498-43B3-948B-1728B52AA6E4}">
                <adec:decorative xmlns:adec="http://schemas.microsoft.com/office/drawing/2017/decorative" val="1"/>
              </a:ext>
            </a:extLst>
          </p:cNvPr>
          <p:cNvSpPr/>
          <p:nvPr/>
        </p:nvSpPr>
        <p:spPr>
          <a:xfrm>
            <a:off x="8945212" y="5841481"/>
            <a:ext cx="1752600" cy="1752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tx1"/>
              </a:solidFill>
            </a:endParaRPr>
          </a:p>
        </p:txBody>
      </p:sp>
      <p:sp>
        <p:nvSpPr>
          <p:cNvPr id="31" name="Rectangle 30" descr="inbox">
            <a:extLst>
              <a:ext uri="{FF2B5EF4-FFF2-40B4-BE49-F238E27FC236}">
                <a16:creationId xmlns:a16="http://schemas.microsoft.com/office/drawing/2014/main" id="{558D0D44-AEC5-7F40-AB26-D168F88FF72D}"/>
              </a:ext>
            </a:extLst>
          </p:cNvPr>
          <p:cNvSpPr/>
          <p:nvPr/>
        </p:nvSpPr>
        <p:spPr>
          <a:xfrm>
            <a:off x="9399760" y="6209947"/>
            <a:ext cx="843501" cy="1015663"/>
          </a:xfrm>
          <a:prstGeom prst="rect">
            <a:avLst/>
          </a:prstGeom>
        </p:spPr>
        <p:txBody>
          <a:bodyPr wrap="none">
            <a:spAutoFit/>
          </a:bodyPr>
          <a:lstStyle/>
          <a:p>
            <a:r>
              <a:rPr lang="tr-TR" sz="6000" dirty="0">
                <a:solidFill>
                  <a:schemeClr val="bg1"/>
                </a:solidFill>
                <a:latin typeface="FontAwesome" pitchFamily="2" charset="0"/>
              </a:rPr>
              <a:t></a:t>
            </a:r>
            <a:endParaRPr lang="tr-TR" sz="6000" dirty="0">
              <a:solidFill>
                <a:schemeClr val="bg1"/>
              </a:solidFill>
            </a:endParaRPr>
          </a:p>
        </p:txBody>
      </p:sp>
      <p:sp>
        <p:nvSpPr>
          <p:cNvPr id="34" name="TextBox 33">
            <a:extLst>
              <a:ext uri="{FF2B5EF4-FFF2-40B4-BE49-F238E27FC236}">
                <a16:creationId xmlns:a16="http://schemas.microsoft.com/office/drawing/2014/main" id="{CB335252-269B-5B48-BF32-BCB76234C454}"/>
              </a:ext>
            </a:extLst>
          </p:cNvPr>
          <p:cNvSpPr txBox="1"/>
          <p:nvPr/>
        </p:nvSpPr>
        <p:spPr>
          <a:xfrm>
            <a:off x="11262167" y="6425390"/>
            <a:ext cx="3552576" cy="584775"/>
          </a:xfrm>
          <a:prstGeom prst="rect">
            <a:avLst/>
          </a:prstGeom>
          <a:noFill/>
        </p:spPr>
        <p:txBody>
          <a:bodyPr wrap="none" rtlCol="0">
            <a:spAutoFit/>
          </a:bodyPr>
          <a:lstStyle/>
          <a:p>
            <a:r>
              <a:rPr lang="tr-TR" sz="3200" b="1" dirty="0" err="1">
                <a:solidFill>
                  <a:schemeClr val="accent5"/>
                </a:solidFill>
                <a:latin typeface="Nunito Sans SemiBold" pitchFamily="2" charset="77"/>
                <a:ea typeface="Open Sans Semibold" panose="020B0706030804020204" pitchFamily="34" charset="0"/>
                <a:cs typeface="Open Sans Semibold" panose="020B0706030804020204" pitchFamily="34" charset="0"/>
              </a:rPr>
              <a:t>boko@txstate.edu</a:t>
            </a:r>
            <a:endParaRPr lang="tr-TR" sz="3200" b="1" dirty="0">
              <a:solidFill>
                <a:schemeClr val="accent5"/>
              </a:solidFill>
              <a:latin typeface="Nunito Sans SemiBold" pitchFamily="2" charset="77"/>
              <a:ea typeface="Open Sans Semibold" panose="020B0706030804020204" pitchFamily="34" charset="0"/>
              <a:cs typeface="Open Sans Semibold" panose="020B0706030804020204" pitchFamily="34" charset="0"/>
            </a:endParaRPr>
          </a:p>
        </p:txBody>
      </p:sp>
      <p:sp>
        <p:nvSpPr>
          <p:cNvPr id="29" name="Oval 28">
            <a:extLst>
              <a:ext uri="{FF2B5EF4-FFF2-40B4-BE49-F238E27FC236}">
                <a16:creationId xmlns:a16="http://schemas.microsoft.com/office/drawing/2014/main" id="{DC5B6B42-AE99-374B-A0C9-5D2868EB1CBB}"/>
              </a:ext>
              <a:ext uri="{C183D7F6-B498-43B3-948B-1728B52AA6E4}">
                <adec:decorative xmlns:adec="http://schemas.microsoft.com/office/drawing/2017/decorative" val="1"/>
              </a:ext>
            </a:extLst>
          </p:cNvPr>
          <p:cNvSpPr/>
          <p:nvPr/>
        </p:nvSpPr>
        <p:spPr>
          <a:xfrm>
            <a:off x="8945212" y="8338626"/>
            <a:ext cx="1752600" cy="1752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2" name="Rectangle 31" descr="GPS arrow">
            <a:extLst>
              <a:ext uri="{FF2B5EF4-FFF2-40B4-BE49-F238E27FC236}">
                <a16:creationId xmlns:a16="http://schemas.microsoft.com/office/drawing/2014/main" id="{45348426-7B09-B94E-9C4B-ECE9EE418A08}"/>
              </a:ext>
            </a:extLst>
          </p:cNvPr>
          <p:cNvSpPr/>
          <p:nvPr/>
        </p:nvSpPr>
        <p:spPr>
          <a:xfrm>
            <a:off x="9382557" y="8718822"/>
            <a:ext cx="788999" cy="1015663"/>
          </a:xfrm>
          <a:prstGeom prst="rect">
            <a:avLst/>
          </a:prstGeom>
        </p:spPr>
        <p:txBody>
          <a:bodyPr wrap="none">
            <a:spAutoFit/>
          </a:bodyPr>
          <a:lstStyle/>
          <a:p>
            <a:r>
              <a:rPr lang="tr-TR" sz="6000" dirty="0">
                <a:solidFill>
                  <a:schemeClr val="bg1"/>
                </a:solidFill>
                <a:latin typeface="FontAwesome" pitchFamily="2" charset="0"/>
              </a:rPr>
              <a:t></a:t>
            </a:r>
            <a:endParaRPr lang="tr-TR" sz="6000" dirty="0">
              <a:solidFill>
                <a:schemeClr val="bg1"/>
              </a:solidFill>
            </a:endParaRPr>
          </a:p>
        </p:txBody>
      </p:sp>
      <p:sp>
        <p:nvSpPr>
          <p:cNvPr id="35" name="TextBox 34">
            <a:extLst>
              <a:ext uri="{FF2B5EF4-FFF2-40B4-BE49-F238E27FC236}">
                <a16:creationId xmlns:a16="http://schemas.microsoft.com/office/drawing/2014/main" id="{1A7430AC-CA9B-D945-9943-3918C244C5DC}"/>
              </a:ext>
            </a:extLst>
          </p:cNvPr>
          <p:cNvSpPr txBox="1"/>
          <p:nvPr/>
        </p:nvSpPr>
        <p:spPr>
          <a:xfrm>
            <a:off x="11262167" y="8287934"/>
            <a:ext cx="5383299" cy="1877437"/>
          </a:xfrm>
          <a:prstGeom prst="rect">
            <a:avLst/>
          </a:prstGeom>
          <a:noFill/>
        </p:spPr>
        <p:txBody>
          <a:bodyPr wrap="square" rtlCol="0">
            <a:spAutoFit/>
          </a:bodyPr>
          <a:lstStyle/>
          <a:p>
            <a:pPr>
              <a:spcAft>
                <a:spcPts val="1200"/>
              </a:spcAft>
            </a:pPr>
            <a:r>
              <a:rPr lang="tr-TR" sz="3200" b="1" dirty="0" err="1">
                <a:solidFill>
                  <a:schemeClr val="accent4"/>
                </a:solidFill>
                <a:latin typeface="Nunito Sans SemiBold" pitchFamily="2" charset="77"/>
                <a:ea typeface="Open Sans Semibold" panose="020B0706030804020204" pitchFamily="34" charset="0"/>
                <a:cs typeface="Open Sans Semibold" panose="020B0706030804020204" pitchFamily="34" charset="0"/>
              </a:rPr>
              <a:t>College</a:t>
            </a:r>
            <a:r>
              <a:rPr lang="tr-TR"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rPr>
              <a:t>/</a:t>
            </a:r>
            <a:r>
              <a:rPr lang="tr-TR" sz="3200" b="1" dirty="0" err="1">
                <a:solidFill>
                  <a:schemeClr val="accent4"/>
                </a:solidFill>
                <a:latin typeface="Nunito Sans SemiBold" pitchFamily="2" charset="77"/>
                <a:ea typeface="Open Sans Semibold" panose="020B0706030804020204" pitchFamily="34" charset="0"/>
                <a:cs typeface="Open Sans Semibold" panose="020B0706030804020204" pitchFamily="34" charset="0"/>
              </a:rPr>
              <a:t>Department</a:t>
            </a:r>
            <a:r>
              <a:rPr lang="tr-TR"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rPr>
              <a:t> Name</a:t>
            </a:r>
          </a:p>
          <a:p>
            <a:pPr>
              <a:spcAft>
                <a:spcPts val="1200"/>
              </a:spcAft>
            </a:pPr>
            <a:r>
              <a:rPr lang="tr-TR"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rPr>
              <a:t>601 </a:t>
            </a:r>
            <a:r>
              <a:rPr lang="tr-TR" sz="3200" b="1" dirty="0" err="1">
                <a:solidFill>
                  <a:schemeClr val="accent4"/>
                </a:solidFill>
                <a:latin typeface="Nunito Sans SemiBold" pitchFamily="2" charset="77"/>
                <a:ea typeface="Open Sans Semibold" panose="020B0706030804020204" pitchFamily="34" charset="0"/>
                <a:cs typeface="Open Sans Semibold" panose="020B0706030804020204" pitchFamily="34" charset="0"/>
              </a:rPr>
              <a:t>University</a:t>
            </a:r>
            <a:r>
              <a:rPr lang="tr-TR"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rPr>
              <a:t> Drive</a:t>
            </a:r>
          </a:p>
          <a:p>
            <a:pPr>
              <a:spcAft>
                <a:spcPts val="1200"/>
              </a:spcAft>
            </a:pPr>
            <a:r>
              <a:rPr lang="tr-TR"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rPr>
              <a:t>San </a:t>
            </a:r>
            <a:r>
              <a:rPr lang="tr-TR" sz="3200" b="1" dirty="0" err="1">
                <a:solidFill>
                  <a:schemeClr val="accent4"/>
                </a:solidFill>
                <a:latin typeface="Nunito Sans SemiBold" pitchFamily="2" charset="77"/>
                <a:ea typeface="Open Sans Semibold" panose="020B0706030804020204" pitchFamily="34" charset="0"/>
                <a:cs typeface="Open Sans Semibold" panose="020B0706030804020204" pitchFamily="34" charset="0"/>
              </a:rPr>
              <a:t>Marcos</a:t>
            </a:r>
            <a:r>
              <a:rPr lang="tr-TR"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rPr>
              <a:t>, Texas 78666</a:t>
            </a:r>
          </a:p>
        </p:txBody>
      </p:sp>
    </p:spTree>
    <p:extLst>
      <p:ext uri="{BB962C8B-B14F-4D97-AF65-F5344CB8AC3E}">
        <p14:creationId xmlns:p14="http://schemas.microsoft.com/office/powerpoint/2010/main" val="387832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5F5E7C2-BEBD-6D42-A79E-3C18EB59D181}"/>
              </a:ext>
            </a:extLst>
          </p:cNvPr>
          <p:cNvSpPr txBox="1">
            <a:spLocks noGrp="1"/>
          </p:cNvSpPr>
          <p:nvPr>
            <p:ph type="title" idx="4294967295"/>
          </p:nvPr>
        </p:nvSpPr>
        <p:spPr>
          <a:xfrm>
            <a:off x="3046707" y="1344864"/>
            <a:ext cx="12816145"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200" normalizeH="0" baseline="0" noProof="0" dirty="0">
                <a:ln>
                  <a:noFill/>
                </a:ln>
                <a:effectLst/>
                <a:uLnTx/>
                <a:uFillTx/>
                <a:latin typeface="Nunito Sans" pitchFamily="2" charset="77"/>
                <a:ea typeface="Lato Heavy" panose="020F0502020204030203" pitchFamily="34" charset="0"/>
                <a:cs typeface="Lato Heavy" panose="020F0502020204030203" pitchFamily="34" charset="0"/>
              </a:rPr>
              <a:t>Overview</a:t>
            </a:r>
            <a:endParaRPr kumimoji="0" lang="tr-TR" sz="6000" b="0" i="0" u="none" strike="noStrike" kern="1200" cap="none" spc="1200" normalizeH="0" baseline="0" noProof="0" dirty="0">
              <a:ln>
                <a:noFill/>
              </a:ln>
              <a:effectLst/>
              <a:uLnTx/>
              <a:uFillTx/>
              <a:latin typeface="Nunito Sans" pitchFamily="2" charset="77"/>
              <a:ea typeface="Lato Heavy" panose="020F0502020204030203" pitchFamily="34" charset="0"/>
              <a:cs typeface="Lato Heavy" panose="020F0502020204030203" pitchFamily="34" charset="0"/>
            </a:endParaRPr>
          </a:p>
        </p:txBody>
      </p:sp>
      <p:sp>
        <p:nvSpPr>
          <p:cNvPr id="19" name="TextBox 18">
            <a:extLst>
              <a:ext uri="{FF2B5EF4-FFF2-40B4-BE49-F238E27FC236}">
                <a16:creationId xmlns:a16="http://schemas.microsoft.com/office/drawing/2014/main" id="{B997D2BE-CDDA-CE48-99AB-25D853A4B581}"/>
              </a:ext>
            </a:extLst>
          </p:cNvPr>
          <p:cNvSpPr txBox="1"/>
          <p:nvPr/>
        </p:nvSpPr>
        <p:spPr>
          <a:xfrm>
            <a:off x="3046707" y="2960779"/>
            <a:ext cx="18013990" cy="833305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dirty="0">
                <a:solidFill>
                  <a:schemeClr val="accent6"/>
                </a:solidFill>
                <a:latin typeface="Nunito Sans" pitchFamily="2" charset="77"/>
                <a:ea typeface="Open Sans" panose="020B0606030504020204" pitchFamily="34" charset="0"/>
                <a:cs typeface="Open Sans" panose="020B0606030504020204" pitchFamily="34" charset="0"/>
              </a:rPr>
              <a:t>Research Topic/Purpose</a:t>
            </a:r>
          </a:p>
          <a:p>
            <a:pPr marL="457200" indent="-457200">
              <a:lnSpc>
                <a:spcPct val="150000"/>
              </a:lnSpc>
              <a:buFont typeface="Arial" panose="020B0604020202020204" pitchFamily="34" charset="0"/>
              <a:buChar char="•"/>
            </a:pPr>
            <a:r>
              <a:rPr lang="en-US" dirty="0">
                <a:solidFill>
                  <a:schemeClr val="accent6"/>
                </a:solidFill>
                <a:latin typeface="Nunito Sans" pitchFamily="2" charset="77"/>
                <a:ea typeface="Open Sans" panose="020B0606030504020204" pitchFamily="34" charset="0"/>
                <a:cs typeface="Open Sans" panose="020B0606030504020204" pitchFamily="34" charset="0"/>
              </a:rPr>
              <a:t>Data Sources</a:t>
            </a:r>
          </a:p>
          <a:p>
            <a:pPr marL="457200" indent="-457200">
              <a:lnSpc>
                <a:spcPct val="150000"/>
              </a:lnSpc>
              <a:buFont typeface="Arial" panose="020B0604020202020204" pitchFamily="34" charset="0"/>
              <a:buChar char="•"/>
            </a:pPr>
            <a:r>
              <a:rPr lang="en-US" dirty="0">
                <a:solidFill>
                  <a:schemeClr val="accent6"/>
                </a:solidFill>
                <a:latin typeface="Nunito Sans" pitchFamily="2" charset="77"/>
                <a:ea typeface="Open Sans" panose="020B0606030504020204" pitchFamily="34" charset="0"/>
                <a:cs typeface="Open Sans" panose="020B0606030504020204" pitchFamily="34" charset="0"/>
              </a:rPr>
              <a:t>Pre-processing &amp; Exploratory Data Analysis</a:t>
            </a:r>
          </a:p>
          <a:p>
            <a:pPr marL="457200" indent="-457200">
              <a:lnSpc>
                <a:spcPct val="150000"/>
              </a:lnSpc>
              <a:buFont typeface="Arial" panose="020B0604020202020204" pitchFamily="34" charset="0"/>
              <a:buChar char="•"/>
            </a:pPr>
            <a:r>
              <a:rPr lang="en-US" dirty="0">
                <a:solidFill>
                  <a:schemeClr val="accent6"/>
                </a:solidFill>
                <a:latin typeface="Nunito Sans" pitchFamily="2" charset="77"/>
                <a:ea typeface="Open Sans" panose="020B0606030504020204" pitchFamily="34" charset="0"/>
                <a:cs typeface="Open Sans" panose="020B0606030504020204" pitchFamily="34" charset="0"/>
              </a:rPr>
              <a:t>Feature Selection</a:t>
            </a:r>
          </a:p>
          <a:p>
            <a:pPr marL="457200" indent="-457200">
              <a:lnSpc>
                <a:spcPct val="150000"/>
              </a:lnSpc>
              <a:buFont typeface="Arial" panose="020B0604020202020204" pitchFamily="34" charset="0"/>
              <a:buChar char="•"/>
            </a:pPr>
            <a:r>
              <a:rPr lang="en-US" dirty="0">
                <a:solidFill>
                  <a:schemeClr val="accent6"/>
                </a:solidFill>
                <a:latin typeface="Nunito Sans" pitchFamily="2" charset="77"/>
                <a:ea typeface="Open Sans" panose="020B0606030504020204" pitchFamily="34" charset="0"/>
                <a:cs typeface="Open Sans" panose="020B0606030504020204" pitchFamily="34" charset="0"/>
              </a:rPr>
              <a:t>Machine Learning Pipeline</a:t>
            </a:r>
          </a:p>
          <a:p>
            <a:pPr marL="457200" indent="-457200">
              <a:lnSpc>
                <a:spcPct val="150000"/>
              </a:lnSpc>
              <a:buFont typeface="Arial" panose="020B0604020202020204" pitchFamily="34" charset="0"/>
              <a:buChar char="•"/>
            </a:pPr>
            <a:r>
              <a:rPr lang="en-US" dirty="0">
                <a:solidFill>
                  <a:schemeClr val="accent6"/>
                </a:solidFill>
                <a:latin typeface="Nunito Sans" pitchFamily="2" charset="77"/>
                <a:ea typeface="Open Sans" panose="020B0606030504020204" pitchFamily="34" charset="0"/>
                <a:cs typeface="Open Sans" panose="020B0606030504020204" pitchFamily="34" charset="0"/>
              </a:rPr>
              <a:t>Most Significant Features</a:t>
            </a:r>
          </a:p>
          <a:p>
            <a:pPr marL="457200" indent="-457200">
              <a:lnSpc>
                <a:spcPct val="150000"/>
              </a:lnSpc>
              <a:buFont typeface="Arial" panose="020B0604020202020204" pitchFamily="34" charset="0"/>
              <a:buChar char="•"/>
            </a:pPr>
            <a:r>
              <a:rPr lang="en-US" dirty="0">
                <a:solidFill>
                  <a:schemeClr val="accent6"/>
                </a:solidFill>
                <a:latin typeface="Nunito Sans" pitchFamily="2" charset="77"/>
                <a:ea typeface="Open Sans" panose="020B0606030504020204" pitchFamily="34" charset="0"/>
                <a:cs typeface="Open Sans" panose="020B0606030504020204" pitchFamily="34" charset="0"/>
              </a:rPr>
              <a:t>Conclusion &amp; Future Work</a:t>
            </a:r>
          </a:p>
          <a:p>
            <a:pPr marL="457200" indent="-457200">
              <a:lnSpc>
                <a:spcPct val="150000"/>
              </a:lnSpc>
              <a:buFont typeface="Arial" panose="020B0604020202020204" pitchFamily="34" charset="0"/>
              <a:buChar char="•"/>
            </a:pPr>
            <a:endParaRPr lang="en-US" dirty="0">
              <a:solidFill>
                <a:schemeClr val="accent6"/>
              </a:solidFill>
              <a:latin typeface="Nunito Sans" pitchFamily="2" charset="77"/>
              <a:ea typeface="Open Sans" panose="020B0606030504020204" pitchFamily="34" charset="0"/>
              <a:cs typeface="Open Sans" panose="020B0606030504020204" pitchFamily="34" charset="0"/>
            </a:endParaRPr>
          </a:p>
          <a:p>
            <a:pPr marL="457200" indent="-457200">
              <a:lnSpc>
                <a:spcPct val="150000"/>
              </a:lnSpc>
              <a:buFont typeface="Arial" panose="020B0604020202020204" pitchFamily="34" charset="0"/>
              <a:buChar char="•"/>
            </a:pPr>
            <a:endParaRPr lang="en-US" dirty="0">
              <a:solidFill>
                <a:schemeClr val="accent6"/>
              </a:solidFill>
              <a:latin typeface="Nunito Sans" pitchFamily="2" charset="77"/>
              <a:ea typeface="Open Sans" panose="020B0606030504020204" pitchFamily="34" charset="0"/>
              <a:cs typeface="Open Sans" panose="020B0606030504020204" pitchFamily="34" charset="0"/>
            </a:endParaRPr>
          </a:p>
          <a:p>
            <a:pPr marL="457200" indent="-457200">
              <a:lnSpc>
                <a:spcPct val="150000"/>
              </a:lnSpc>
              <a:buFont typeface="Arial" panose="020B0604020202020204" pitchFamily="34" charset="0"/>
              <a:buChar char="•"/>
            </a:pPr>
            <a:endParaRPr lang="en-US" dirty="0">
              <a:solidFill>
                <a:schemeClr val="accent6"/>
              </a:solidFill>
              <a:latin typeface="Nunito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2600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716531-EED7-E349-943E-3DD27A746386}"/>
              </a:ext>
            </a:extLst>
          </p:cNvPr>
          <p:cNvSpPr>
            <a:spLocks noGrp="1"/>
          </p:cNvSpPr>
          <p:nvPr>
            <p:ph type="title"/>
          </p:nvPr>
        </p:nvSpPr>
        <p:spPr>
          <a:xfrm>
            <a:off x="12378578" y="1308805"/>
            <a:ext cx="11385311" cy="914400"/>
          </a:xfrm>
        </p:spPr>
        <p:txBody>
          <a:bodyPr>
            <a:normAutofit fontScale="90000"/>
          </a:bodyPr>
          <a:lstStyle/>
          <a:p>
            <a:r>
              <a:rPr lang="en-US" dirty="0"/>
              <a:t>Research Topic/Purpose</a:t>
            </a:r>
          </a:p>
        </p:txBody>
      </p:sp>
      <p:pic>
        <p:nvPicPr>
          <p:cNvPr id="4" name="Picture Placeholder 3" descr="A long hallway with red doors&#10;&#10;Description automatically generated with low confidence">
            <a:extLst>
              <a:ext uri="{FF2B5EF4-FFF2-40B4-BE49-F238E27FC236}">
                <a16:creationId xmlns:a16="http://schemas.microsoft.com/office/drawing/2014/main" id="{202124B3-66F9-75FE-82FF-6713CDFE3F8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000" r="16000"/>
          <a:stretch>
            <a:fillRect/>
          </a:stretch>
        </p:blipFill>
        <p:spPr/>
      </p:pic>
      <p:sp>
        <p:nvSpPr>
          <p:cNvPr id="8" name="Text Placeholder 7">
            <a:extLst>
              <a:ext uri="{FF2B5EF4-FFF2-40B4-BE49-F238E27FC236}">
                <a16:creationId xmlns:a16="http://schemas.microsoft.com/office/drawing/2014/main" id="{D6BAAACF-F22F-BF46-B5A4-58014C95CDFC}"/>
              </a:ext>
            </a:extLst>
          </p:cNvPr>
          <p:cNvSpPr>
            <a:spLocks noGrp="1"/>
          </p:cNvSpPr>
          <p:nvPr>
            <p:ph type="body" sz="quarter" idx="13"/>
          </p:nvPr>
        </p:nvSpPr>
        <p:spPr>
          <a:xfrm>
            <a:off x="12378579" y="2941543"/>
            <a:ext cx="11385310" cy="4572000"/>
          </a:xfrm>
        </p:spPr>
        <p:txBody>
          <a:bodyPr/>
          <a:lstStyle/>
          <a:p>
            <a:pPr marL="457200" indent="-457200">
              <a:buFont typeface="Arial" panose="020B0604020202020204" pitchFamily="34" charset="0"/>
              <a:buChar char="•"/>
            </a:pPr>
            <a:r>
              <a:rPr lang="en-US" sz="3200" dirty="0"/>
              <a:t>COVID-19 school closures resulted in heavy learning loss across Texas.</a:t>
            </a:r>
          </a:p>
          <a:p>
            <a:pPr marL="457200" indent="-457200">
              <a:buFont typeface="Arial" panose="020B0604020202020204" pitchFamily="34" charset="0"/>
              <a:buChar char="•"/>
            </a:pPr>
            <a:r>
              <a:rPr lang="en-US" sz="3200" dirty="0"/>
              <a:t>No consensus could be reached on the impact of reopening schools, leading to unbalanced levels of learning loss.</a:t>
            </a:r>
          </a:p>
          <a:p>
            <a:pPr marL="457200" indent="-457200">
              <a:buFont typeface="Arial" panose="020B0604020202020204" pitchFamily="34" charset="0"/>
              <a:buChar char="•"/>
            </a:pPr>
            <a:r>
              <a:rPr lang="en-US" sz="3200" dirty="0"/>
              <a:t>The goal of this research is to demonstrate an applied data science pipeline that can aid policymakers in understanding the features that have had the most influence on learning recovery, so that in the future they are better prepared and equipped to develop effective solutions. </a:t>
            </a:r>
          </a:p>
        </p:txBody>
      </p:sp>
    </p:spTree>
    <p:extLst>
      <p:ext uri="{BB962C8B-B14F-4D97-AF65-F5344CB8AC3E}">
        <p14:creationId xmlns:p14="http://schemas.microsoft.com/office/powerpoint/2010/main" val="209405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3586D-E2A8-CC4C-A59E-24C9664D2050}"/>
              </a:ext>
            </a:extLst>
          </p:cNvPr>
          <p:cNvSpPr>
            <a:spLocks noGrp="1"/>
          </p:cNvSpPr>
          <p:nvPr>
            <p:ph type="title"/>
          </p:nvPr>
        </p:nvSpPr>
        <p:spPr/>
        <p:txBody>
          <a:bodyPr>
            <a:normAutofit fontScale="90000"/>
          </a:bodyPr>
          <a:lstStyle/>
          <a:p>
            <a:r>
              <a:rPr lang="en-US" dirty="0"/>
              <a:t>Data Sources</a:t>
            </a:r>
          </a:p>
        </p:txBody>
      </p:sp>
      <p:sp>
        <p:nvSpPr>
          <p:cNvPr id="4" name="Picture Placeholder 3" descr="placeholder picture box">
            <a:extLst>
              <a:ext uri="{FF2B5EF4-FFF2-40B4-BE49-F238E27FC236}">
                <a16:creationId xmlns:a16="http://schemas.microsoft.com/office/drawing/2014/main" id="{829895C3-FABD-1242-887D-67088B9D4CFE}"/>
              </a:ext>
            </a:extLst>
          </p:cNvPr>
          <p:cNvSpPr>
            <a:spLocks noGrp="1"/>
          </p:cNvSpPr>
          <p:nvPr>
            <p:ph type="pic" sz="quarter" idx="12"/>
          </p:nvPr>
        </p:nvSpPr>
        <p:spPr/>
      </p:sp>
      <p:sp>
        <p:nvSpPr>
          <p:cNvPr id="6" name="Text Placeholder 5">
            <a:extLst>
              <a:ext uri="{FF2B5EF4-FFF2-40B4-BE49-F238E27FC236}">
                <a16:creationId xmlns:a16="http://schemas.microsoft.com/office/drawing/2014/main" id="{FEB0E36C-0987-0542-9D20-8C3BDCC0EC8C}"/>
              </a:ext>
            </a:extLst>
          </p:cNvPr>
          <p:cNvSpPr>
            <a:spLocks noGrp="1"/>
          </p:cNvSpPr>
          <p:nvPr>
            <p:ph type="body" sz="quarter" idx="13"/>
          </p:nvPr>
        </p:nvSpPr>
        <p:spPr>
          <a:xfrm>
            <a:off x="12998689" y="2385170"/>
            <a:ext cx="10208152" cy="8945657"/>
          </a:xfrm>
        </p:spPr>
        <p:txBody>
          <a:bodyPr/>
          <a:lstStyle/>
          <a:p>
            <a:r>
              <a:rPr lang="en-US" dirty="0"/>
              <a:t>The data utilized for this work was gathered from six different sources.</a:t>
            </a:r>
          </a:p>
          <a:p>
            <a:pPr marL="457200" indent="-457200">
              <a:buFont typeface="Arial" panose="020B0604020202020204" pitchFamily="34" charset="0"/>
              <a:buChar char="•"/>
            </a:pPr>
            <a:r>
              <a:rPr lang="en-US" dirty="0"/>
              <a:t>Census Bureau 2010</a:t>
            </a:r>
          </a:p>
          <a:p>
            <a:pPr marL="457200" indent="-457200">
              <a:buFont typeface="Arial" panose="020B0604020202020204" pitchFamily="34" charset="0"/>
              <a:buChar char="•"/>
            </a:pPr>
            <a:r>
              <a:rPr lang="en-US" dirty="0" err="1"/>
              <a:t>USAFacts</a:t>
            </a:r>
            <a:endParaRPr lang="en-US" dirty="0"/>
          </a:p>
          <a:p>
            <a:pPr marL="457200" indent="-457200">
              <a:buFont typeface="Arial" panose="020B0604020202020204" pitchFamily="34" charset="0"/>
              <a:buChar char="•"/>
            </a:pPr>
            <a:r>
              <a:rPr lang="en-US" dirty="0"/>
              <a:t>Texas Department of State Health Services (DSHS)</a:t>
            </a:r>
          </a:p>
          <a:p>
            <a:pPr marL="457200" indent="-457200">
              <a:buFont typeface="Arial" panose="020B0604020202020204" pitchFamily="34" charset="0"/>
              <a:buChar char="•"/>
            </a:pPr>
            <a:r>
              <a:rPr lang="en-US" dirty="0"/>
              <a:t>National Center for Education Statistics</a:t>
            </a:r>
          </a:p>
          <a:p>
            <a:pPr marL="457200" indent="-457200">
              <a:buFont typeface="Arial" panose="020B0604020202020204" pitchFamily="34" charset="0"/>
              <a:buChar char="•"/>
            </a:pPr>
            <a:r>
              <a:rPr lang="en-US" dirty="0"/>
              <a:t>U.S. Bureau of Labor Statistics</a:t>
            </a:r>
          </a:p>
          <a:p>
            <a:pPr marL="457200" indent="-457200">
              <a:buFont typeface="Arial" panose="020B0604020202020204" pitchFamily="34" charset="0"/>
              <a:buChar char="•"/>
            </a:pPr>
            <a:r>
              <a:rPr lang="en-US" dirty="0"/>
              <a:t>Texas Education Agency</a:t>
            </a:r>
          </a:p>
          <a:p>
            <a:r>
              <a:rPr lang="en-US" dirty="0"/>
              <a:t>The data frames were merged based on school district ID numbers and county FIPS codes into a comprehensive dataset, which contained 1,160 school districts (rows), located in 253 counties, and containing 750 attributes (columns)</a:t>
            </a:r>
          </a:p>
        </p:txBody>
      </p:sp>
      <p:graphicFrame>
        <p:nvGraphicFramePr>
          <p:cNvPr id="2" name="Table 1">
            <a:extLst>
              <a:ext uri="{FF2B5EF4-FFF2-40B4-BE49-F238E27FC236}">
                <a16:creationId xmlns:a16="http://schemas.microsoft.com/office/drawing/2014/main" id="{072093C8-A8AD-0CEF-7AC3-CA4F8D985789}"/>
              </a:ext>
            </a:extLst>
          </p:cNvPr>
          <p:cNvGraphicFramePr>
            <a:graphicFrameLocks noGrp="1"/>
          </p:cNvGraphicFramePr>
          <p:nvPr>
            <p:extLst>
              <p:ext uri="{D42A27DB-BD31-4B8C-83A1-F6EECF244321}">
                <p14:modId xmlns:p14="http://schemas.microsoft.com/office/powerpoint/2010/main" val="1022622327"/>
              </p:ext>
            </p:extLst>
          </p:nvPr>
        </p:nvGraphicFramePr>
        <p:xfrm>
          <a:off x="0" y="1766004"/>
          <a:ext cx="11530507" cy="9648228"/>
        </p:xfrm>
        <a:graphic>
          <a:graphicData uri="http://schemas.openxmlformats.org/drawingml/2006/table">
            <a:tbl>
              <a:tblPr firstRow="1" firstCol="1" bandRow="1">
                <a:tableStyleId>{8EC20E35-A176-4012-BC5E-935CFFF8708E}</a:tableStyleId>
              </a:tblPr>
              <a:tblGrid>
                <a:gridCol w="2110845">
                  <a:extLst>
                    <a:ext uri="{9D8B030D-6E8A-4147-A177-3AD203B41FA5}">
                      <a16:colId xmlns:a16="http://schemas.microsoft.com/office/drawing/2014/main" val="2785728481"/>
                    </a:ext>
                  </a:extLst>
                </a:gridCol>
                <a:gridCol w="5732666">
                  <a:extLst>
                    <a:ext uri="{9D8B030D-6E8A-4147-A177-3AD203B41FA5}">
                      <a16:colId xmlns:a16="http://schemas.microsoft.com/office/drawing/2014/main" val="3242766418"/>
                    </a:ext>
                  </a:extLst>
                </a:gridCol>
                <a:gridCol w="1843498">
                  <a:extLst>
                    <a:ext uri="{9D8B030D-6E8A-4147-A177-3AD203B41FA5}">
                      <a16:colId xmlns:a16="http://schemas.microsoft.com/office/drawing/2014/main" val="2147337897"/>
                    </a:ext>
                  </a:extLst>
                </a:gridCol>
                <a:gridCol w="1843498">
                  <a:extLst>
                    <a:ext uri="{9D8B030D-6E8A-4147-A177-3AD203B41FA5}">
                      <a16:colId xmlns:a16="http://schemas.microsoft.com/office/drawing/2014/main" val="1245265555"/>
                    </a:ext>
                  </a:extLst>
                </a:gridCol>
              </a:tblGrid>
              <a:tr h="564462">
                <a:tc>
                  <a:txBody>
                    <a:bodyPr/>
                    <a:lstStyle/>
                    <a:p>
                      <a:pPr marL="0" marR="0" algn="ctr">
                        <a:spcBef>
                          <a:spcPts val="0"/>
                        </a:spcBef>
                        <a:spcAft>
                          <a:spcPts val="0"/>
                        </a:spcAft>
                      </a:pPr>
                      <a:r>
                        <a:rPr lang="en-US" sz="3200" dirty="0">
                          <a:effectLst/>
                        </a:rPr>
                        <a:t>Data Frame</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R w="12700" cap="flat" cmpd="sng" algn="ctr">
                      <a:solidFill>
                        <a:schemeClr val="bg2">
                          <a:lumMod val="10000"/>
                        </a:schemeClr>
                      </a:solidFill>
                      <a:prstDash val="solid"/>
                      <a:round/>
                      <a:headEnd type="none" w="med" len="med"/>
                      <a:tailEnd type="none" w="med" len="med"/>
                    </a:lnR>
                    <a:lnB w="12700" cap="flat" cmpd="sng" algn="ctr">
                      <a:solidFill>
                        <a:schemeClr val="bg2">
                          <a:lumMod val="10000"/>
                        </a:schemeClr>
                      </a:solidFill>
                      <a:prstDash val="solid"/>
                      <a:round/>
                      <a:headEnd type="none" w="med" len="med"/>
                      <a:tailEnd type="none" w="med" len="med"/>
                    </a:lnB>
                    <a:solidFill>
                      <a:schemeClr val="tx2">
                        <a:lumMod val="50000"/>
                      </a:schemeClr>
                    </a:solidFill>
                  </a:tcPr>
                </a:tc>
                <a:tc>
                  <a:txBody>
                    <a:bodyPr/>
                    <a:lstStyle/>
                    <a:p>
                      <a:pPr marL="0" marR="0" algn="ctr">
                        <a:spcBef>
                          <a:spcPts val="0"/>
                        </a:spcBef>
                        <a:spcAft>
                          <a:spcPts val="0"/>
                        </a:spcAft>
                      </a:pPr>
                      <a:r>
                        <a:rPr lang="en-US" sz="3200" dirty="0">
                          <a:effectLst/>
                        </a:rPr>
                        <a:t>Data Source</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B w="12700" cap="flat" cmpd="sng" algn="ctr">
                      <a:solidFill>
                        <a:schemeClr val="bg2">
                          <a:lumMod val="10000"/>
                        </a:schemeClr>
                      </a:solidFill>
                      <a:prstDash val="solid"/>
                      <a:round/>
                      <a:headEnd type="none" w="med" len="med"/>
                      <a:tailEnd type="none" w="med" len="med"/>
                    </a:lnB>
                    <a:solidFill>
                      <a:schemeClr val="tx2">
                        <a:lumMod val="50000"/>
                      </a:schemeClr>
                    </a:solidFill>
                  </a:tcPr>
                </a:tc>
                <a:tc>
                  <a:txBody>
                    <a:bodyPr/>
                    <a:lstStyle/>
                    <a:p>
                      <a:pPr marL="0" marR="0" algn="ctr">
                        <a:spcBef>
                          <a:spcPts val="0"/>
                        </a:spcBef>
                        <a:spcAft>
                          <a:spcPts val="0"/>
                        </a:spcAft>
                      </a:pPr>
                      <a:r>
                        <a:rPr lang="en-US" sz="3200" dirty="0">
                          <a:effectLst/>
                        </a:rPr>
                        <a:t>Level</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B w="12700" cap="flat" cmpd="sng" algn="ctr">
                      <a:solidFill>
                        <a:schemeClr val="bg2">
                          <a:lumMod val="10000"/>
                        </a:schemeClr>
                      </a:solidFill>
                      <a:prstDash val="solid"/>
                      <a:round/>
                      <a:headEnd type="none" w="med" len="med"/>
                      <a:tailEnd type="none" w="med" len="med"/>
                    </a:lnB>
                    <a:solidFill>
                      <a:schemeClr val="tx2">
                        <a:lumMod val="50000"/>
                      </a:schemeClr>
                    </a:solidFill>
                  </a:tcPr>
                </a:tc>
                <a:tc>
                  <a:txBody>
                    <a:bodyPr/>
                    <a:lstStyle/>
                    <a:p>
                      <a:pPr marL="0" marR="0" algn="ctr">
                        <a:spcBef>
                          <a:spcPts val="0"/>
                        </a:spcBef>
                        <a:spcAft>
                          <a:spcPts val="0"/>
                        </a:spcAft>
                      </a:pPr>
                      <a:r>
                        <a:rPr lang="en-US" sz="3200" dirty="0" err="1">
                          <a:effectLst/>
                        </a:rPr>
                        <a:t>RowXCol</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bg2">
                          <a:lumMod val="10000"/>
                        </a:schemeClr>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3406749997"/>
                  </a:ext>
                </a:extLst>
              </a:tr>
              <a:tr h="797329">
                <a:tc>
                  <a:txBody>
                    <a:bodyPr/>
                    <a:lstStyle/>
                    <a:p>
                      <a:pPr marL="0" marR="0">
                        <a:spcBef>
                          <a:spcPts val="0"/>
                        </a:spcBef>
                        <a:spcAft>
                          <a:spcPts val="0"/>
                        </a:spcAft>
                      </a:pPr>
                      <a:r>
                        <a:rPr lang="en-US" sz="3200" dirty="0">
                          <a:effectLst/>
                        </a:rPr>
                        <a:t>Census</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solidFill>
                      <a:schemeClr val="tx2">
                        <a:lumMod val="50000"/>
                      </a:schemeClr>
                    </a:solidFill>
                  </a:tcPr>
                </a:tc>
                <a:tc>
                  <a:txBody>
                    <a:bodyPr/>
                    <a:lstStyle/>
                    <a:p>
                      <a:pPr marL="0" marR="0">
                        <a:spcBef>
                          <a:spcPts val="0"/>
                        </a:spcBef>
                        <a:spcAft>
                          <a:spcPts val="0"/>
                        </a:spcAft>
                      </a:pPr>
                      <a:r>
                        <a:rPr lang="en-US" sz="3200" dirty="0">
                          <a:effectLst/>
                        </a:rPr>
                        <a:t>Census Bureau 2010</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3200" dirty="0">
                          <a:effectLst/>
                        </a:rPr>
                        <a:t>County</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3200" dirty="0">
                          <a:effectLst/>
                        </a:rPr>
                        <a:t>254, 37</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bg2">
                          <a:lumMod val="1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5012314"/>
                  </a:ext>
                </a:extLst>
              </a:tr>
              <a:tr h="797329">
                <a:tc>
                  <a:txBody>
                    <a:bodyPr/>
                    <a:lstStyle/>
                    <a:p>
                      <a:pPr marL="0" marR="0">
                        <a:spcBef>
                          <a:spcPts val="0"/>
                        </a:spcBef>
                        <a:spcAft>
                          <a:spcPts val="0"/>
                        </a:spcAft>
                      </a:pPr>
                      <a:r>
                        <a:rPr lang="en-US" sz="3200">
                          <a:effectLst/>
                        </a:rPr>
                        <a:t>Covid</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R w="12700" cap="flat" cmpd="sng" algn="ctr">
                      <a:solidFill>
                        <a:schemeClr val="tx1"/>
                      </a:solidFill>
                      <a:prstDash val="solid"/>
                      <a:round/>
                      <a:headEnd type="none" w="med" len="med"/>
                      <a:tailEnd type="none" w="med" len="med"/>
                    </a:lnR>
                    <a:solidFill>
                      <a:schemeClr val="tx2">
                        <a:lumMod val="50000"/>
                      </a:schemeClr>
                    </a:solidFill>
                  </a:tcPr>
                </a:tc>
                <a:tc>
                  <a:txBody>
                    <a:bodyPr/>
                    <a:lstStyle/>
                    <a:p>
                      <a:pPr marL="0" marR="0">
                        <a:spcBef>
                          <a:spcPts val="0"/>
                        </a:spcBef>
                        <a:spcAft>
                          <a:spcPts val="0"/>
                        </a:spcAft>
                      </a:pPr>
                      <a:r>
                        <a:rPr lang="en-US" sz="3200" dirty="0" err="1">
                          <a:effectLst/>
                        </a:rPr>
                        <a:t>USAFacts</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3200">
                          <a:effectLst/>
                        </a:rPr>
                        <a:t>County</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3200" dirty="0">
                          <a:effectLst/>
                        </a:rPr>
                        <a:t>253, 16</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9129261"/>
                  </a:ext>
                </a:extLst>
              </a:tr>
              <a:tr h="797329">
                <a:tc>
                  <a:txBody>
                    <a:bodyPr/>
                    <a:lstStyle/>
                    <a:p>
                      <a:pPr marL="0" marR="0">
                        <a:spcBef>
                          <a:spcPts val="0"/>
                        </a:spcBef>
                        <a:spcAft>
                          <a:spcPts val="0"/>
                        </a:spcAft>
                      </a:pPr>
                      <a:r>
                        <a:rPr lang="en-US" sz="3200">
                          <a:effectLst/>
                        </a:rPr>
                        <a:t>Covid</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R w="12700" cap="flat" cmpd="sng" algn="ctr">
                      <a:solidFill>
                        <a:schemeClr val="tx1"/>
                      </a:solidFill>
                      <a:prstDash val="solid"/>
                      <a:round/>
                      <a:headEnd type="none" w="med" len="med"/>
                      <a:tailEnd type="none" w="med" len="med"/>
                    </a:lnR>
                    <a:solidFill>
                      <a:schemeClr val="tx2">
                        <a:lumMod val="50000"/>
                      </a:schemeClr>
                    </a:solidFill>
                  </a:tcPr>
                </a:tc>
                <a:tc>
                  <a:txBody>
                    <a:bodyPr/>
                    <a:lstStyle/>
                    <a:p>
                      <a:pPr marL="0" marR="0">
                        <a:spcBef>
                          <a:spcPts val="0"/>
                        </a:spcBef>
                        <a:spcAft>
                          <a:spcPts val="0"/>
                        </a:spcAft>
                      </a:pPr>
                      <a:r>
                        <a:rPr lang="en-US" sz="3200">
                          <a:effectLst/>
                        </a:rPr>
                        <a:t>DSHS</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3200" dirty="0">
                          <a:effectLst/>
                        </a:rPr>
                        <a:t>District</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3200">
                          <a:effectLst/>
                        </a:rPr>
                        <a:t>1216, 7</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790487"/>
                  </a:ext>
                </a:extLst>
              </a:tr>
              <a:tr h="1074948">
                <a:tc>
                  <a:txBody>
                    <a:bodyPr/>
                    <a:lstStyle/>
                    <a:p>
                      <a:pPr marL="0" marR="0">
                        <a:spcBef>
                          <a:spcPts val="0"/>
                        </a:spcBef>
                        <a:spcAft>
                          <a:spcPts val="0"/>
                        </a:spcAft>
                      </a:pPr>
                      <a:r>
                        <a:rPr lang="en-US" sz="3200">
                          <a:effectLst/>
                        </a:rPr>
                        <a:t>CCD</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R w="12700" cap="flat" cmpd="sng" algn="ctr">
                      <a:solidFill>
                        <a:schemeClr val="tx1"/>
                      </a:solidFill>
                      <a:prstDash val="solid"/>
                      <a:round/>
                      <a:headEnd type="none" w="med" len="med"/>
                      <a:tailEnd type="none" w="med" len="med"/>
                    </a:lnR>
                    <a:solidFill>
                      <a:schemeClr val="tx2">
                        <a:lumMod val="50000"/>
                      </a:schemeClr>
                    </a:solidFill>
                  </a:tcPr>
                </a:tc>
                <a:tc>
                  <a:txBody>
                    <a:bodyPr/>
                    <a:lstStyle/>
                    <a:p>
                      <a:pPr marL="0" marR="0">
                        <a:spcBef>
                          <a:spcPts val="0"/>
                        </a:spcBef>
                        <a:spcAft>
                          <a:spcPts val="0"/>
                        </a:spcAft>
                      </a:pPr>
                      <a:r>
                        <a:rPr lang="en-US" sz="3200" dirty="0">
                          <a:effectLst/>
                        </a:rPr>
                        <a:t>National Center for Education Statistics</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3200">
                          <a:effectLst/>
                        </a:rPr>
                        <a:t>District</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3200">
                          <a:effectLst/>
                        </a:rPr>
                        <a:t>994, 98</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135448"/>
                  </a:ext>
                </a:extLst>
              </a:tr>
              <a:tr h="797329">
                <a:tc>
                  <a:txBody>
                    <a:bodyPr/>
                    <a:lstStyle/>
                    <a:p>
                      <a:pPr marL="0" marR="0">
                        <a:spcBef>
                          <a:spcPts val="0"/>
                        </a:spcBef>
                        <a:spcAft>
                          <a:spcPts val="0"/>
                        </a:spcAft>
                      </a:pPr>
                      <a:r>
                        <a:rPr lang="en-US" sz="3200">
                          <a:effectLst/>
                        </a:rPr>
                        <a:t>LAUS</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R w="12700" cap="flat" cmpd="sng" algn="ctr">
                      <a:solidFill>
                        <a:schemeClr val="tx1"/>
                      </a:solidFill>
                      <a:prstDash val="solid"/>
                      <a:round/>
                      <a:headEnd type="none" w="med" len="med"/>
                      <a:tailEnd type="none" w="med" len="med"/>
                    </a:lnR>
                    <a:solidFill>
                      <a:schemeClr val="tx2">
                        <a:lumMod val="50000"/>
                      </a:schemeClr>
                    </a:solidFill>
                  </a:tcPr>
                </a:tc>
                <a:tc>
                  <a:txBody>
                    <a:bodyPr/>
                    <a:lstStyle/>
                    <a:p>
                      <a:pPr marL="0" marR="0">
                        <a:spcBef>
                          <a:spcPts val="0"/>
                        </a:spcBef>
                        <a:spcAft>
                          <a:spcPts val="0"/>
                        </a:spcAft>
                      </a:pPr>
                      <a:r>
                        <a:rPr lang="en-US" sz="3200" dirty="0">
                          <a:effectLst/>
                        </a:rPr>
                        <a:t>U.S. Bureau of Labor Statistics</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3200">
                          <a:effectLst/>
                        </a:rPr>
                        <a:t>County</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3200">
                          <a:effectLst/>
                        </a:rPr>
                        <a:t>254, 13</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783257"/>
                  </a:ext>
                </a:extLst>
              </a:tr>
              <a:tr h="1074948">
                <a:tc>
                  <a:txBody>
                    <a:bodyPr/>
                    <a:lstStyle/>
                    <a:p>
                      <a:pPr marL="0" marR="0">
                        <a:spcBef>
                          <a:spcPts val="0"/>
                        </a:spcBef>
                        <a:spcAft>
                          <a:spcPts val="0"/>
                        </a:spcAft>
                      </a:pPr>
                      <a:r>
                        <a:rPr lang="en-US" sz="3200">
                          <a:effectLst/>
                        </a:rPr>
                        <a:t>STAAR 2019</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R w="12700" cap="flat" cmpd="sng" algn="ctr">
                      <a:solidFill>
                        <a:schemeClr val="tx1"/>
                      </a:solidFill>
                      <a:prstDash val="solid"/>
                      <a:round/>
                      <a:headEnd type="none" w="med" len="med"/>
                      <a:tailEnd type="none" w="med" len="med"/>
                    </a:lnR>
                    <a:solidFill>
                      <a:schemeClr val="tx2">
                        <a:lumMod val="50000"/>
                      </a:schemeClr>
                    </a:solidFill>
                  </a:tcPr>
                </a:tc>
                <a:tc>
                  <a:txBody>
                    <a:bodyPr/>
                    <a:lstStyle/>
                    <a:p>
                      <a:pPr marL="0" marR="0">
                        <a:spcBef>
                          <a:spcPts val="0"/>
                        </a:spcBef>
                        <a:spcAft>
                          <a:spcPts val="0"/>
                        </a:spcAft>
                      </a:pPr>
                      <a:r>
                        <a:rPr lang="en-US" sz="3200" dirty="0">
                          <a:effectLst/>
                        </a:rPr>
                        <a:t>Texas Education Agency</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3200">
                          <a:effectLst/>
                        </a:rPr>
                        <a:t>District</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3200" dirty="0">
                          <a:effectLst/>
                        </a:rPr>
                        <a:t>1184, 217</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848754"/>
                  </a:ext>
                </a:extLst>
              </a:tr>
              <a:tr h="1074948">
                <a:tc>
                  <a:txBody>
                    <a:bodyPr/>
                    <a:lstStyle/>
                    <a:p>
                      <a:pPr marL="0" marR="0">
                        <a:spcBef>
                          <a:spcPts val="0"/>
                        </a:spcBef>
                        <a:spcAft>
                          <a:spcPts val="0"/>
                        </a:spcAft>
                      </a:pPr>
                      <a:r>
                        <a:rPr lang="en-US" sz="3200">
                          <a:effectLst/>
                        </a:rPr>
                        <a:t>STAAR 2021</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R w="12700" cap="flat" cmpd="sng" algn="ctr">
                      <a:solidFill>
                        <a:schemeClr val="tx1"/>
                      </a:solidFill>
                      <a:prstDash val="solid"/>
                      <a:round/>
                      <a:headEnd type="none" w="med" len="med"/>
                      <a:tailEnd type="none" w="med" len="med"/>
                    </a:lnR>
                    <a:solidFill>
                      <a:schemeClr val="tx2">
                        <a:lumMod val="50000"/>
                      </a:schemeClr>
                    </a:solidFill>
                  </a:tcPr>
                </a:tc>
                <a:tc>
                  <a:txBody>
                    <a:bodyPr/>
                    <a:lstStyle/>
                    <a:p>
                      <a:pPr marL="0" marR="0">
                        <a:spcBef>
                          <a:spcPts val="0"/>
                        </a:spcBef>
                        <a:spcAft>
                          <a:spcPts val="0"/>
                        </a:spcAft>
                      </a:pPr>
                      <a:r>
                        <a:rPr lang="en-US" sz="3200" dirty="0">
                          <a:effectLst/>
                        </a:rPr>
                        <a:t>Texas Education Agency</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3200">
                          <a:effectLst/>
                        </a:rPr>
                        <a:t>District</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3200">
                          <a:effectLst/>
                        </a:rPr>
                        <a:t>1182, 217</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280710"/>
                  </a:ext>
                </a:extLst>
              </a:tr>
              <a:tr h="1074948">
                <a:tc>
                  <a:txBody>
                    <a:bodyPr/>
                    <a:lstStyle/>
                    <a:p>
                      <a:pPr marL="0" marR="0">
                        <a:spcBef>
                          <a:spcPts val="0"/>
                        </a:spcBef>
                        <a:spcAft>
                          <a:spcPts val="0"/>
                        </a:spcAft>
                      </a:pPr>
                      <a:r>
                        <a:rPr lang="en-US" sz="3200">
                          <a:effectLst/>
                        </a:rPr>
                        <a:t>STAAR 2022</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R w="12700" cap="flat" cmpd="sng" algn="ctr">
                      <a:solidFill>
                        <a:schemeClr val="tx1"/>
                      </a:solidFill>
                      <a:prstDash val="solid"/>
                      <a:round/>
                      <a:headEnd type="none" w="med" len="med"/>
                      <a:tailEnd type="none" w="med" len="med"/>
                    </a:lnR>
                    <a:solidFill>
                      <a:schemeClr val="tx2">
                        <a:lumMod val="50000"/>
                      </a:schemeClr>
                    </a:solidFill>
                  </a:tcPr>
                </a:tc>
                <a:tc>
                  <a:txBody>
                    <a:bodyPr/>
                    <a:lstStyle/>
                    <a:p>
                      <a:pPr marL="0" marR="0">
                        <a:spcBef>
                          <a:spcPts val="0"/>
                        </a:spcBef>
                        <a:spcAft>
                          <a:spcPts val="0"/>
                        </a:spcAft>
                      </a:pPr>
                      <a:r>
                        <a:rPr lang="en-US" sz="3200">
                          <a:effectLst/>
                        </a:rPr>
                        <a:t>Texas Education Agency</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3200" dirty="0">
                          <a:effectLst/>
                        </a:rPr>
                        <a:t>District</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3200">
                          <a:effectLst/>
                        </a:rPr>
                        <a:t>1185, 217</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4069164"/>
                  </a:ext>
                </a:extLst>
              </a:tr>
              <a:tr h="797329">
                <a:tc>
                  <a:txBody>
                    <a:bodyPr/>
                    <a:lstStyle/>
                    <a:p>
                      <a:pPr marL="0" marR="0">
                        <a:spcBef>
                          <a:spcPts val="0"/>
                        </a:spcBef>
                        <a:spcAft>
                          <a:spcPts val="0"/>
                        </a:spcAft>
                      </a:pPr>
                      <a:r>
                        <a:rPr lang="en-US" sz="3200">
                          <a:effectLst/>
                        </a:rPr>
                        <a:t>ADA</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R w="12700" cap="flat" cmpd="sng" algn="ctr">
                      <a:solidFill>
                        <a:schemeClr val="tx1"/>
                      </a:solidFill>
                      <a:prstDash val="solid"/>
                      <a:round/>
                      <a:headEnd type="none" w="med" len="med"/>
                      <a:tailEnd type="none" w="med" len="med"/>
                    </a:lnR>
                    <a:solidFill>
                      <a:schemeClr val="tx2">
                        <a:lumMod val="50000"/>
                      </a:schemeClr>
                    </a:solidFill>
                  </a:tcPr>
                </a:tc>
                <a:tc>
                  <a:txBody>
                    <a:bodyPr/>
                    <a:lstStyle/>
                    <a:p>
                      <a:pPr marL="0" marR="0">
                        <a:spcBef>
                          <a:spcPts val="0"/>
                        </a:spcBef>
                        <a:spcAft>
                          <a:spcPts val="0"/>
                        </a:spcAft>
                      </a:pPr>
                      <a:r>
                        <a:rPr lang="en-US" sz="3200">
                          <a:effectLst/>
                        </a:rPr>
                        <a:t>Texas Education Agency</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3200">
                          <a:effectLst/>
                        </a:rPr>
                        <a:t>District</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3200" dirty="0">
                          <a:effectLst/>
                        </a:rPr>
                        <a:t>1225, 4</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7495634"/>
                  </a:ext>
                </a:extLst>
              </a:tr>
              <a:tr h="797329">
                <a:tc>
                  <a:txBody>
                    <a:bodyPr/>
                    <a:lstStyle/>
                    <a:p>
                      <a:pPr marL="0" marR="0">
                        <a:spcBef>
                          <a:spcPts val="0"/>
                        </a:spcBef>
                        <a:spcAft>
                          <a:spcPts val="0"/>
                        </a:spcAft>
                      </a:pPr>
                      <a:r>
                        <a:rPr lang="en-US" sz="3200">
                          <a:effectLst/>
                        </a:rPr>
                        <a:t>ESSER</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R w="12700" cap="flat" cmpd="sng" algn="ctr">
                      <a:solidFill>
                        <a:schemeClr val="tx1"/>
                      </a:solidFill>
                      <a:prstDash val="solid"/>
                      <a:round/>
                      <a:headEnd type="none" w="med" len="med"/>
                      <a:tailEnd type="none" w="med" len="med"/>
                    </a:lnR>
                    <a:solidFill>
                      <a:schemeClr val="tx2">
                        <a:lumMod val="50000"/>
                      </a:schemeClr>
                    </a:solidFill>
                  </a:tcPr>
                </a:tc>
                <a:tc>
                  <a:txBody>
                    <a:bodyPr/>
                    <a:lstStyle/>
                    <a:p>
                      <a:pPr marL="0" marR="0">
                        <a:spcBef>
                          <a:spcPts val="0"/>
                        </a:spcBef>
                        <a:spcAft>
                          <a:spcPts val="0"/>
                        </a:spcAft>
                      </a:pPr>
                      <a:r>
                        <a:rPr lang="en-US" sz="3200" dirty="0">
                          <a:effectLst/>
                        </a:rPr>
                        <a:t>Texas Education Agency</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3200">
                          <a:effectLst/>
                        </a:rPr>
                        <a:t>District</a:t>
                      </a:r>
                      <a:endParaRPr lang="en-US" sz="320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3200" dirty="0">
                          <a:effectLst/>
                        </a:rPr>
                        <a:t>1208, 6</a:t>
                      </a:r>
                      <a:endParaRPr lang="en-US" sz="3200" dirty="0">
                        <a:effectLst/>
                        <a:latin typeface="Univers" panose="020B0503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2361918"/>
                  </a:ext>
                </a:extLst>
              </a:tr>
            </a:tbl>
          </a:graphicData>
        </a:graphic>
      </p:graphicFrame>
    </p:spTree>
    <p:extLst>
      <p:ext uri="{BB962C8B-B14F-4D97-AF65-F5344CB8AC3E}">
        <p14:creationId xmlns:p14="http://schemas.microsoft.com/office/powerpoint/2010/main" val="369158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p:txBody>
          <a:bodyPr/>
          <a:lstStyle/>
          <a:p>
            <a:r>
              <a:rPr lang="en-US" dirty="0"/>
              <a:t>Pre-processing</a:t>
            </a:r>
          </a:p>
        </p:txBody>
      </p:sp>
      <p:sp>
        <p:nvSpPr>
          <p:cNvPr id="3" name="Text Placeholder 2">
            <a:extLst>
              <a:ext uri="{FF2B5EF4-FFF2-40B4-BE49-F238E27FC236}">
                <a16:creationId xmlns:a16="http://schemas.microsoft.com/office/drawing/2014/main" id="{E148928B-5533-1F45-B821-D97852D2A781}"/>
              </a:ext>
            </a:extLst>
          </p:cNvPr>
          <p:cNvSpPr>
            <a:spLocks noGrp="1"/>
          </p:cNvSpPr>
          <p:nvPr>
            <p:ph type="body" sz="quarter" idx="10"/>
          </p:nvPr>
        </p:nvSpPr>
        <p:spPr>
          <a:xfrm>
            <a:off x="2333296" y="3152227"/>
            <a:ext cx="19717407" cy="6629400"/>
          </a:xfrm>
        </p:spPr>
        <p:txBody>
          <a:bodyPr/>
          <a:lstStyle/>
          <a:p>
            <a:pPr marL="457200" indent="-457200">
              <a:buFont typeface="Arial" panose="020B0604020202020204" pitchFamily="34" charset="0"/>
              <a:buChar char="•"/>
            </a:pPr>
            <a:r>
              <a:rPr lang="en-US" sz="3200" dirty="0"/>
              <a:t>Due to the dataset being unlabeled, a target must be created for the machine learning model to work properly.</a:t>
            </a:r>
          </a:p>
          <a:p>
            <a:pPr marL="1371600" lvl="1" indent="-457200">
              <a:buFont typeface="Arial" panose="020B0604020202020204" pitchFamily="34" charset="0"/>
              <a:buChar char="•"/>
            </a:pPr>
            <a:r>
              <a:rPr lang="en-US" sz="3200" dirty="0">
                <a:solidFill>
                  <a:schemeClr val="bg1"/>
                </a:solidFill>
              </a:rPr>
              <a:t>These labels were made through a four-step process:</a:t>
            </a:r>
          </a:p>
          <a:p>
            <a:pPr marL="2343150" lvl="2" indent="-514350">
              <a:buFont typeface="+mj-lt"/>
              <a:buAutoNum type="arabicPeriod"/>
            </a:pPr>
            <a:r>
              <a:rPr lang="en-US" sz="3200" dirty="0">
                <a:solidFill>
                  <a:schemeClr val="bg1"/>
                </a:solidFill>
              </a:rPr>
              <a:t>Normalize the STAAR scores by grade level (Score value of district / Maximum score for that grade level)</a:t>
            </a:r>
          </a:p>
          <a:p>
            <a:pPr marL="2343150" lvl="2" indent="-514350">
              <a:buFont typeface="+mj-lt"/>
              <a:buAutoNum type="arabicPeriod"/>
            </a:pPr>
            <a:r>
              <a:rPr lang="en-US" sz="3200" dirty="0">
                <a:solidFill>
                  <a:schemeClr val="bg1"/>
                </a:solidFill>
              </a:rPr>
              <a:t>Calculate an average score (Sum the grade level scores / Number of grades)</a:t>
            </a:r>
          </a:p>
          <a:p>
            <a:pPr marL="2343150" lvl="2" indent="-514350">
              <a:buFont typeface="+mj-lt"/>
              <a:buAutoNum type="arabicPeriod"/>
            </a:pPr>
            <a:r>
              <a:rPr lang="en-US" sz="3200" dirty="0">
                <a:solidFill>
                  <a:schemeClr val="bg1"/>
                </a:solidFill>
              </a:rPr>
              <a:t>Calculate a delta between 2019 and 2022  </a:t>
            </a:r>
          </a:p>
          <a:p>
            <a:pPr marL="3257550" lvl="3" indent="-514350">
              <a:buFont typeface="Arial" panose="020B0604020202020204" pitchFamily="34" charset="0"/>
              <a:buChar char="•"/>
            </a:pPr>
            <a:r>
              <a:rPr lang="en-US" sz="3200" dirty="0">
                <a:solidFill>
                  <a:schemeClr val="bg1"/>
                </a:solidFill>
              </a:rPr>
              <a:t>STAAR DELTA = ((2022 Average Score – 2019 Average Score) / 2019 Average Score)</a:t>
            </a:r>
          </a:p>
          <a:p>
            <a:pPr marL="2343150" lvl="2" indent="-514350">
              <a:buFont typeface="+mj-lt"/>
              <a:buAutoNum type="arabicPeriod"/>
            </a:pPr>
            <a:r>
              <a:rPr lang="en-US" sz="3200" dirty="0">
                <a:solidFill>
                  <a:schemeClr val="bg1"/>
                </a:solidFill>
              </a:rPr>
              <a:t>Classify the district based on delta score</a:t>
            </a:r>
          </a:p>
          <a:p>
            <a:pPr marL="3257550" lvl="3" indent="-514350">
              <a:buFont typeface="Arial" panose="020B0604020202020204" pitchFamily="34" charset="0"/>
              <a:buChar char="•"/>
            </a:pPr>
            <a:r>
              <a:rPr lang="en-US" sz="3200" dirty="0">
                <a:solidFill>
                  <a:schemeClr val="bg1"/>
                </a:solidFill>
              </a:rPr>
              <a:t>Below the 25</a:t>
            </a:r>
            <a:r>
              <a:rPr lang="en-US" sz="3200" baseline="30000" dirty="0">
                <a:solidFill>
                  <a:schemeClr val="bg1"/>
                </a:solidFill>
              </a:rPr>
              <a:t>th</a:t>
            </a:r>
            <a:r>
              <a:rPr lang="en-US" sz="3200" dirty="0">
                <a:solidFill>
                  <a:schemeClr val="bg1"/>
                </a:solidFill>
              </a:rPr>
              <a:t> percentile : Loss</a:t>
            </a:r>
          </a:p>
          <a:p>
            <a:pPr marL="3257550" lvl="3" indent="-514350">
              <a:buFont typeface="Arial" panose="020B0604020202020204" pitchFamily="34" charset="0"/>
              <a:buChar char="•"/>
            </a:pPr>
            <a:r>
              <a:rPr lang="en-US" sz="3200" dirty="0">
                <a:solidFill>
                  <a:schemeClr val="bg1"/>
                </a:solidFill>
              </a:rPr>
              <a:t>Within the central 50% : Expected</a:t>
            </a:r>
          </a:p>
          <a:p>
            <a:pPr marL="3257550" lvl="3" indent="-514350">
              <a:buFont typeface="Arial" panose="020B0604020202020204" pitchFamily="34" charset="0"/>
              <a:buChar char="•"/>
            </a:pPr>
            <a:r>
              <a:rPr lang="en-US" sz="3200" dirty="0">
                <a:solidFill>
                  <a:schemeClr val="bg1"/>
                </a:solidFill>
              </a:rPr>
              <a:t>Above the 75</a:t>
            </a:r>
            <a:r>
              <a:rPr lang="en-US" sz="3200" baseline="30000" dirty="0">
                <a:solidFill>
                  <a:schemeClr val="bg1"/>
                </a:solidFill>
              </a:rPr>
              <a:t>th</a:t>
            </a:r>
            <a:r>
              <a:rPr lang="en-US" sz="3200" dirty="0">
                <a:solidFill>
                  <a:schemeClr val="bg1"/>
                </a:solidFill>
              </a:rPr>
              <a:t> percentile : Gain</a:t>
            </a:r>
          </a:p>
        </p:txBody>
      </p:sp>
      <p:sp>
        <p:nvSpPr>
          <p:cNvPr id="4" name="Rectangle 1">
            <a:extLst>
              <a:ext uri="{FF2B5EF4-FFF2-40B4-BE49-F238E27FC236}">
                <a16:creationId xmlns:a16="http://schemas.microsoft.com/office/drawing/2014/main" id="{68364C91-22A2-C60E-92A0-FBB71B8BEF1B}"/>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2022 Average Score</a:t>
            </a:r>
            <a:r>
              <a:rPr kumimoji="0" lang="en-US" altLang="en-US" sz="12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rPr>
              <a:t>-</a:t>
            </a:r>
            <a:r>
              <a:rPr kumimoji="0" lang="en-US" altLang="en-US" sz="12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2019 Average Score2019 Average Score</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9661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Icon&#10;&#10;Description automatically generated">
            <a:extLst>
              <a:ext uri="{FF2B5EF4-FFF2-40B4-BE49-F238E27FC236}">
                <a16:creationId xmlns:a16="http://schemas.microsoft.com/office/drawing/2014/main" id="{5843C48A-5535-4978-E62A-4DDE25B734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425"/>
          <a:stretch/>
        </p:blipFill>
        <p:spPr>
          <a:xfrm>
            <a:off x="14838415" y="1900518"/>
            <a:ext cx="5435069" cy="5572944"/>
          </a:xfrm>
          <a:prstGeom prst="rect">
            <a:avLst/>
          </a:prstGeom>
          <a:effectLst/>
        </p:spPr>
      </p:pic>
      <p:sp>
        <p:nvSpPr>
          <p:cNvPr id="18" name="Title 17">
            <a:extLst>
              <a:ext uri="{FF2B5EF4-FFF2-40B4-BE49-F238E27FC236}">
                <a16:creationId xmlns:a16="http://schemas.microsoft.com/office/drawing/2014/main" id="{7D2D9488-4C6B-324B-B294-861A29227E1E}"/>
              </a:ext>
            </a:extLst>
          </p:cNvPr>
          <p:cNvSpPr>
            <a:spLocks noGrp="1"/>
          </p:cNvSpPr>
          <p:nvPr>
            <p:ph type="title"/>
          </p:nvPr>
        </p:nvSpPr>
        <p:spPr>
          <a:xfrm>
            <a:off x="1531087" y="1137123"/>
            <a:ext cx="12216443" cy="1143562"/>
          </a:xfrm>
        </p:spPr>
        <p:txBody>
          <a:bodyPr>
            <a:normAutofit fontScale="90000"/>
          </a:bodyPr>
          <a:lstStyle/>
          <a:p>
            <a:r>
              <a:rPr lang="en-US" dirty="0"/>
              <a:t>Exploratory Data Analysis</a:t>
            </a:r>
          </a:p>
        </p:txBody>
      </p:sp>
      <p:sp>
        <p:nvSpPr>
          <p:cNvPr id="19" name="Text Placeholder 18">
            <a:extLst>
              <a:ext uri="{FF2B5EF4-FFF2-40B4-BE49-F238E27FC236}">
                <a16:creationId xmlns:a16="http://schemas.microsoft.com/office/drawing/2014/main" id="{D968E9CC-C971-8749-9AC4-358E669F5C3C}"/>
              </a:ext>
            </a:extLst>
          </p:cNvPr>
          <p:cNvSpPr>
            <a:spLocks noGrp="1"/>
          </p:cNvSpPr>
          <p:nvPr>
            <p:ph type="body" sz="quarter" idx="10"/>
          </p:nvPr>
        </p:nvSpPr>
        <p:spPr>
          <a:xfrm>
            <a:off x="1531088" y="2977596"/>
            <a:ext cx="12216442" cy="7772400"/>
          </a:xfrm>
        </p:spPr>
        <p:txBody>
          <a:bodyPr/>
          <a:lstStyle/>
          <a:p>
            <a:pPr marL="457200" indent="-457200">
              <a:buFont typeface="Arial" panose="020B0604020202020204" pitchFamily="34" charset="0"/>
              <a:buChar char="•"/>
            </a:pPr>
            <a:r>
              <a:rPr lang="en-US" dirty="0"/>
              <a:t>A fully open-source dashboard was developed utilizing Python Panel to aid in the exploratory data analysis of this research. </a:t>
            </a:r>
          </a:p>
          <a:p>
            <a:pPr marL="457200" indent="-457200">
              <a:buFont typeface="Arial" panose="020B0604020202020204" pitchFamily="34" charset="0"/>
              <a:buChar char="•"/>
            </a:pPr>
            <a:r>
              <a:rPr lang="en-US" dirty="0"/>
              <a:t>The dashboard is a group of multiple tabs of information, including:</a:t>
            </a:r>
          </a:p>
          <a:p>
            <a:pPr marL="1371600" lvl="1" indent="-457200">
              <a:buFont typeface="Arial" panose="020B0604020202020204" pitchFamily="34" charset="0"/>
              <a:buChar char="•"/>
            </a:pPr>
            <a:r>
              <a:rPr lang="en-US" dirty="0">
                <a:solidFill>
                  <a:schemeClr val="bg1"/>
                </a:solidFill>
              </a:rPr>
              <a:t>STAAR Scores for math and reading at both the county and district levels</a:t>
            </a:r>
          </a:p>
          <a:p>
            <a:pPr marL="1371600" lvl="1" indent="-457200">
              <a:buFont typeface="Arial" panose="020B0604020202020204" pitchFamily="34" charset="0"/>
              <a:buChar char="•"/>
            </a:pPr>
            <a:r>
              <a:rPr lang="en-US" dirty="0">
                <a:solidFill>
                  <a:schemeClr val="bg1"/>
                </a:solidFill>
              </a:rPr>
              <a:t>Student and Staff counts</a:t>
            </a:r>
          </a:p>
          <a:p>
            <a:pPr marL="1371600" lvl="1" indent="-457200">
              <a:buFont typeface="Arial" panose="020B0604020202020204" pitchFamily="34" charset="0"/>
              <a:buChar char="•"/>
            </a:pPr>
            <a:r>
              <a:rPr lang="en-US" dirty="0">
                <a:solidFill>
                  <a:schemeClr val="bg1"/>
                </a:solidFill>
              </a:rPr>
              <a:t>Funding received by districts from each ESSER program</a:t>
            </a:r>
          </a:p>
          <a:p>
            <a:pPr marL="1371600" lvl="1" indent="-457200">
              <a:buFont typeface="Arial" panose="020B0604020202020204" pitchFamily="34" charset="0"/>
              <a:buChar char="•"/>
            </a:pPr>
            <a:r>
              <a:rPr lang="en-US" dirty="0">
                <a:solidFill>
                  <a:schemeClr val="bg1"/>
                </a:solidFill>
              </a:rPr>
              <a:t>Normalized differences in STAAR scores by demographic group and grade</a:t>
            </a:r>
          </a:p>
          <a:p>
            <a:pPr marL="457200" indent="-457200">
              <a:buFont typeface="Arial" panose="020B0604020202020204" pitchFamily="34" charset="0"/>
              <a:buChar char="•"/>
            </a:pPr>
            <a:r>
              <a:rPr lang="en-US" dirty="0"/>
              <a:t>These tabs are over a set of three year ranges</a:t>
            </a:r>
          </a:p>
          <a:p>
            <a:pPr marL="1371600" lvl="1" indent="-457200">
              <a:buFont typeface="Arial" panose="020B0604020202020204" pitchFamily="34" charset="0"/>
              <a:buChar char="•"/>
            </a:pPr>
            <a:r>
              <a:rPr lang="en-US" dirty="0">
                <a:solidFill>
                  <a:schemeClr val="bg1"/>
                </a:solidFill>
              </a:rPr>
              <a:t>2019-2021 (COVID-19 pandemic years)</a:t>
            </a:r>
          </a:p>
          <a:p>
            <a:pPr marL="1371600" lvl="1" indent="-457200">
              <a:buFont typeface="Arial" panose="020B0604020202020204" pitchFamily="34" charset="0"/>
              <a:buChar char="•"/>
            </a:pPr>
            <a:r>
              <a:rPr lang="en-US" dirty="0">
                <a:solidFill>
                  <a:schemeClr val="bg1"/>
                </a:solidFill>
              </a:rPr>
              <a:t>2021-2022 (Recovery Year)</a:t>
            </a:r>
          </a:p>
          <a:p>
            <a:pPr marL="1371600" lvl="1" indent="-457200">
              <a:buFont typeface="Arial" panose="020B0604020202020204" pitchFamily="34" charset="0"/>
              <a:buChar char="•"/>
            </a:pPr>
            <a:r>
              <a:rPr lang="en-US" dirty="0">
                <a:solidFill>
                  <a:schemeClr val="bg1"/>
                </a:solidFill>
              </a:rPr>
              <a:t>2019-2022 (Overall Change)</a:t>
            </a:r>
          </a:p>
        </p:txBody>
      </p:sp>
      <p:pic>
        <p:nvPicPr>
          <p:cNvPr id="22" name="Picture Placeholder 21" descr="Graphical user interface, application, icon">
            <a:extLst>
              <a:ext uri="{FF2B5EF4-FFF2-40B4-BE49-F238E27FC236}">
                <a16:creationId xmlns:a16="http://schemas.microsoft.com/office/drawing/2014/main" id="{38BEA71F-9727-7EF5-B1F0-4A6D17803F0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835" r="2835"/>
          <a:stretch>
            <a:fillRect/>
          </a:stretch>
        </p:blipFill>
        <p:spPr>
          <a:xfrm>
            <a:off x="18962121" y="6687671"/>
            <a:ext cx="4524998" cy="4048682"/>
          </a:xfrm>
        </p:spPr>
      </p:pic>
    </p:spTree>
    <p:extLst>
      <p:ext uri="{BB962C8B-B14F-4D97-AF65-F5344CB8AC3E}">
        <p14:creationId xmlns:p14="http://schemas.microsoft.com/office/powerpoint/2010/main" val="233888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C572126-44DE-2D4A-98C7-538B4A297B31}"/>
              </a:ext>
            </a:extLst>
          </p:cNvPr>
          <p:cNvSpPr>
            <a:spLocks noGrp="1"/>
          </p:cNvSpPr>
          <p:nvPr>
            <p:ph type="title"/>
          </p:nvPr>
        </p:nvSpPr>
        <p:spPr>
          <a:xfrm>
            <a:off x="1163622" y="1089686"/>
            <a:ext cx="23220378" cy="1143562"/>
          </a:xfrm>
        </p:spPr>
        <p:txBody>
          <a:bodyPr>
            <a:normAutofit fontScale="90000"/>
          </a:bodyPr>
          <a:lstStyle/>
          <a:p>
            <a:r>
              <a:rPr lang="en-US" dirty="0"/>
              <a:t>Learning Loss During COVID-19 Years 2019-2021 </a:t>
            </a:r>
            <a:br>
              <a:rPr lang="en-US" dirty="0"/>
            </a:br>
            <a:r>
              <a:rPr lang="en-US" dirty="0"/>
              <a:t>(Math vs. Reading)</a:t>
            </a:r>
          </a:p>
        </p:txBody>
      </p:sp>
      <p:pic>
        <p:nvPicPr>
          <p:cNvPr id="3" name="Picture 2">
            <a:extLst>
              <a:ext uri="{FF2B5EF4-FFF2-40B4-BE49-F238E27FC236}">
                <a16:creationId xmlns:a16="http://schemas.microsoft.com/office/drawing/2014/main" id="{18BD1C13-A785-6269-361A-C6615AEF1700}"/>
              </a:ext>
            </a:extLst>
          </p:cNvPr>
          <p:cNvPicPr>
            <a:picLocks noChangeAspect="1"/>
          </p:cNvPicPr>
          <p:nvPr/>
        </p:nvPicPr>
        <p:blipFill>
          <a:blip r:embed="rId2"/>
          <a:stretch>
            <a:fillRect/>
          </a:stretch>
        </p:blipFill>
        <p:spPr>
          <a:xfrm>
            <a:off x="3137646" y="2975294"/>
            <a:ext cx="8598723" cy="8166243"/>
          </a:xfrm>
          <a:prstGeom prst="rect">
            <a:avLst/>
          </a:prstGeom>
        </p:spPr>
      </p:pic>
      <p:pic>
        <p:nvPicPr>
          <p:cNvPr id="5" name="Picture 4">
            <a:extLst>
              <a:ext uri="{FF2B5EF4-FFF2-40B4-BE49-F238E27FC236}">
                <a16:creationId xmlns:a16="http://schemas.microsoft.com/office/drawing/2014/main" id="{60CB34F5-7836-1C3A-9DA0-63EFC0CD76B7}"/>
              </a:ext>
            </a:extLst>
          </p:cNvPr>
          <p:cNvPicPr>
            <a:picLocks noChangeAspect="1"/>
          </p:cNvPicPr>
          <p:nvPr/>
        </p:nvPicPr>
        <p:blipFill>
          <a:blip r:embed="rId3"/>
          <a:stretch>
            <a:fillRect/>
          </a:stretch>
        </p:blipFill>
        <p:spPr>
          <a:xfrm>
            <a:off x="13212427" y="2975294"/>
            <a:ext cx="8598723" cy="8184809"/>
          </a:xfrm>
          <a:prstGeom prst="rect">
            <a:avLst/>
          </a:prstGeom>
        </p:spPr>
      </p:pic>
    </p:spTree>
    <p:extLst>
      <p:ext uri="{BB962C8B-B14F-4D97-AF65-F5344CB8AC3E}">
        <p14:creationId xmlns:p14="http://schemas.microsoft.com/office/powerpoint/2010/main" val="255515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026E09B-D91C-164F-B311-1D82BFCB59A1}"/>
              </a:ext>
            </a:extLst>
          </p:cNvPr>
          <p:cNvSpPr>
            <a:spLocks noGrp="1"/>
          </p:cNvSpPr>
          <p:nvPr>
            <p:ph type="title"/>
          </p:nvPr>
        </p:nvSpPr>
        <p:spPr>
          <a:xfrm>
            <a:off x="1661854" y="1042081"/>
            <a:ext cx="15412808" cy="1143562"/>
          </a:xfrm>
        </p:spPr>
        <p:txBody>
          <a:bodyPr>
            <a:normAutofit fontScale="90000"/>
          </a:bodyPr>
          <a:lstStyle/>
          <a:p>
            <a:r>
              <a:rPr lang="en-US" dirty="0"/>
              <a:t>Learning Loss in Math Over Time</a:t>
            </a:r>
          </a:p>
        </p:txBody>
      </p:sp>
      <p:pic>
        <p:nvPicPr>
          <p:cNvPr id="3" name="Picture 2">
            <a:extLst>
              <a:ext uri="{FF2B5EF4-FFF2-40B4-BE49-F238E27FC236}">
                <a16:creationId xmlns:a16="http://schemas.microsoft.com/office/drawing/2014/main" id="{30833944-E82D-5CF4-B4CB-D349D342220E}"/>
              </a:ext>
            </a:extLst>
          </p:cNvPr>
          <p:cNvPicPr>
            <a:picLocks noChangeAspect="1"/>
          </p:cNvPicPr>
          <p:nvPr/>
        </p:nvPicPr>
        <p:blipFill>
          <a:blip r:embed="rId2"/>
          <a:stretch>
            <a:fillRect/>
          </a:stretch>
        </p:blipFill>
        <p:spPr>
          <a:xfrm>
            <a:off x="8689398" y="3498374"/>
            <a:ext cx="7315200" cy="7374673"/>
          </a:xfrm>
          <a:prstGeom prst="rect">
            <a:avLst/>
          </a:prstGeom>
        </p:spPr>
      </p:pic>
      <p:pic>
        <p:nvPicPr>
          <p:cNvPr id="4" name="Picture 3">
            <a:extLst>
              <a:ext uri="{FF2B5EF4-FFF2-40B4-BE49-F238E27FC236}">
                <a16:creationId xmlns:a16="http://schemas.microsoft.com/office/drawing/2014/main" id="{86ACE098-40D2-9CFF-9F72-16642809A343}"/>
              </a:ext>
            </a:extLst>
          </p:cNvPr>
          <p:cNvPicPr>
            <a:picLocks noChangeAspect="1"/>
          </p:cNvPicPr>
          <p:nvPr/>
        </p:nvPicPr>
        <p:blipFill>
          <a:blip r:embed="rId3"/>
          <a:stretch>
            <a:fillRect/>
          </a:stretch>
        </p:blipFill>
        <p:spPr>
          <a:xfrm>
            <a:off x="489787" y="3498374"/>
            <a:ext cx="7702609" cy="7315200"/>
          </a:xfrm>
          <a:prstGeom prst="rect">
            <a:avLst/>
          </a:prstGeom>
        </p:spPr>
      </p:pic>
      <p:pic>
        <p:nvPicPr>
          <p:cNvPr id="6" name="Picture 5">
            <a:extLst>
              <a:ext uri="{FF2B5EF4-FFF2-40B4-BE49-F238E27FC236}">
                <a16:creationId xmlns:a16="http://schemas.microsoft.com/office/drawing/2014/main" id="{72B97535-5314-A7B6-8CFC-45705827A797}"/>
              </a:ext>
            </a:extLst>
          </p:cNvPr>
          <p:cNvPicPr>
            <a:picLocks noChangeAspect="1"/>
          </p:cNvPicPr>
          <p:nvPr/>
        </p:nvPicPr>
        <p:blipFill>
          <a:blip r:embed="rId4"/>
          <a:stretch>
            <a:fillRect/>
          </a:stretch>
        </p:blipFill>
        <p:spPr>
          <a:xfrm>
            <a:off x="16501600" y="3498374"/>
            <a:ext cx="7315200" cy="7362243"/>
          </a:xfrm>
          <a:prstGeom prst="rect">
            <a:avLst/>
          </a:prstGeom>
        </p:spPr>
      </p:pic>
      <p:sp>
        <p:nvSpPr>
          <p:cNvPr id="7" name="TextBox 6">
            <a:extLst>
              <a:ext uri="{FF2B5EF4-FFF2-40B4-BE49-F238E27FC236}">
                <a16:creationId xmlns:a16="http://schemas.microsoft.com/office/drawing/2014/main" id="{5A0B026E-55FB-C998-DB39-97F1C64F6F07}"/>
              </a:ext>
            </a:extLst>
          </p:cNvPr>
          <p:cNvSpPr txBox="1"/>
          <p:nvPr/>
        </p:nvSpPr>
        <p:spPr>
          <a:xfrm>
            <a:off x="840268" y="2611175"/>
            <a:ext cx="6454588" cy="461665"/>
          </a:xfrm>
          <a:prstGeom prst="rect">
            <a:avLst/>
          </a:prstGeom>
          <a:noFill/>
        </p:spPr>
        <p:txBody>
          <a:bodyPr wrap="square" rtlCol="0">
            <a:spAutoFit/>
          </a:bodyPr>
          <a:lstStyle/>
          <a:p>
            <a:pPr algn="ctr"/>
            <a:r>
              <a:rPr lang="en-US" sz="2400" dirty="0">
                <a:solidFill>
                  <a:schemeClr val="bg1"/>
                </a:solidFill>
                <a:latin typeface="Nunito Sans" pitchFamily="2" charset="0"/>
                <a:ea typeface="Open Sans Semibold" panose="020B0706030804020204" pitchFamily="34" charset="0"/>
                <a:cs typeface="Open Sans Semibold" panose="020B0706030804020204" pitchFamily="34" charset="0"/>
              </a:rPr>
              <a:t>2019-2021 (COVID-19 Years)</a:t>
            </a:r>
          </a:p>
        </p:txBody>
      </p:sp>
      <p:sp>
        <p:nvSpPr>
          <p:cNvPr id="8" name="TextBox 7">
            <a:extLst>
              <a:ext uri="{FF2B5EF4-FFF2-40B4-BE49-F238E27FC236}">
                <a16:creationId xmlns:a16="http://schemas.microsoft.com/office/drawing/2014/main" id="{C1F69D16-9F3C-B8CB-5DD3-123E8346E26D}"/>
              </a:ext>
            </a:extLst>
          </p:cNvPr>
          <p:cNvSpPr txBox="1"/>
          <p:nvPr/>
        </p:nvSpPr>
        <p:spPr>
          <a:xfrm>
            <a:off x="9119704" y="2612120"/>
            <a:ext cx="6454588" cy="461665"/>
          </a:xfrm>
          <a:prstGeom prst="rect">
            <a:avLst/>
          </a:prstGeom>
          <a:noFill/>
        </p:spPr>
        <p:txBody>
          <a:bodyPr wrap="square" rtlCol="0">
            <a:spAutoFit/>
          </a:bodyPr>
          <a:lstStyle/>
          <a:p>
            <a:pPr algn="ctr"/>
            <a:r>
              <a:rPr lang="en-US" sz="2400" dirty="0">
                <a:solidFill>
                  <a:schemeClr val="bg1"/>
                </a:solidFill>
                <a:latin typeface="Nunito Sans" pitchFamily="2" charset="0"/>
                <a:ea typeface="Open Sans Semibold" panose="020B0706030804020204" pitchFamily="34" charset="0"/>
                <a:cs typeface="Open Sans Semibold" panose="020B0706030804020204" pitchFamily="34" charset="0"/>
              </a:rPr>
              <a:t>2021-2022 (Recovery Year)</a:t>
            </a:r>
          </a:p>
        </p:txBody>
      </p:sp>
      <p:sp>
        <p:nvSpPr>
          <p:cNvPr id="9" name="TextBox 8">
            <a:extLst>
              <a:ext uri="{FF2B5EF4-FFF2-40B4-BE49-F238E27FC236}">
                <a16:creationId xmlns:a16="http://schemas.microsoft.com/office/drawing/2014/main" id="{CA3DE1CE-405D-ACFB-8E22-C707F49B98E3}"/>
              </a:ext>
            </a:extLst>
          </p:cNvPr>
          <p:cNvSpPr txBox="1"/>
          <p:nvPr/>
        </p:nvSpPr>
        <p:spPr>
          <a:xfrm>
            <a:off x="16931906" y="2611176"/>
            <a:ext cx="6454588" cy="461665"/>
          </a:xfrm>
          <a:prstGeom prst="rect">
            <a:avLst/>
          </a:prstGeom>
          <a:noFill/>
        </p:spPr>
        <p:txBody>
          <a:bodyPr wrap="square" rtlCol="0">
            <a:spAutoFit/>
          </a:bodyPr>
          <a:lstStyle/>
          <a:p>
            <a:pPr algn="ctr"/>
            <a:r>
              <a:rPr lang="en-US" sz="2400" dirty="0">
                <a:solidFill>
                  <a:schemeClr val="bg1"/>
                </a:solidFill>
                <a:latin typeface="Nunito Sans" pitchFamily="2" charset="0"/>
                <a:ea typeface="Open Sans Semibold" panose="020B0706030804020204" pitchFamily="34" charset="0"/>
                <a:cs typeface="Open Sans Semibold" panose="020B0706030804020204" pitchFamily="34" charset="0"/>
              </a:rPr>
              <a:t>2019-2022 (Overall Change)</a:t>
            </a:r>
          </a:p>
        </p:txBody>
      </p:sp>
    </p:spTree>
    <p:extLst>
      <p:ext uri="{BB962C8B-B14F-4D97-AF65-F5344CB8AC3E}">
        <p14:creationId xmlns:p14="http://schemas.microsoft.com/office/powerpoint/2010/main" val="26062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026E09B-D91C-164F-B311-1D82BFCB59A1}"/>
              </a:ext>
            </a:extLst>
          </p:cNvPr>
          <p:cNvSpPr>
            <a:spLocks noGrp="1"/>
          </p:cNvSpPr>
          <p:nvPr>
            <p:ph type="title"/>
          </p:nvPr>
        </p:nvSpPr>
        <p:spPr>
          <a:xfrm>
            <a:off x="1661853" y="1042081"/>
            <a:ext cx="22024624" cy="1143562"/>
          </a:xfrm>
        </p:spPr>
        <p:txBody>
          <a:bodyPr>
            <a:normAutofit fontScale="90000"/>
          </a:bodyPr>
          <a:lstStyle/>
          <a:p>
            <a:r>
              <a:rPr lang="en-US" dirty="0"/>
              <a:t>Learning Loss Based on Demographic and Grade</a:t>
            </a:r>
          </a:p>
        </p:txBody>
      </p:sp>
      <p:pic>
        <p:nvPicPr>
          <p:cNvPr id="3" name="Picture 2">
            <a:extLst>
              <a:ext uri="{FF2B5EF4-FFF2-40B4-BE49-F238E27FC236}">
                <a16:creationId xmlns:a16="http://schemas.microsoft.com/office/drawing/2014/main" id="{A026C26D-DBB4-E2D7-D989-DBC040ECB29F}"/>
              </a:ext>
            </a:extLst>
          </p:cNvPr>
          <p:cNvPicPr>
            <a:picLocks noChangeAspect="1"/>
          </p:cNvPicPr>
          <p:nvPr/>
        </p:nvPicPr>
        <p:blipFill>
          <a:blip r:embed="rId2"/>
          <a:stretch>
            <a:fillRect/>
          </a:stretch>
        </p:blipFill>
        <p:spPr>
          <a:xfrm>
            <a:off x="1292575" y="2945262"/>
            <a:ext cx="10260517" cy="7396592"/>
          </a:xfrm>
          <a:prstGeom prst="rect">
            <a:avLst/>
          </a:prstGeom>
        </p:spPr>
      </p:pic>
      <p:pic>
        <p:nvPicPr>
          <p:cNvPr id="5" name="Picture 4">
            <a:extLst>
              <a:ext uri="{FF2B5EF4-FFF2-40B4-BE49-F238E27FC236}">
                <a16:creationId xmlns:a16="http://schemas.microsoft.com/office/drawing/2014/main" id="{57FF33CD-2146-7EEE-F80B-7EDB3AED2267}"/>
              </a:ext>
            </a:extLst>
          </p:cNvPr>
          <p:cNvPicPr>
            <a:picLocks noChangeAspect="1"/>
          </p:cNvPicPr>
          <p:nvPr/>
        </p:nvPicPr>
        <p:blipFill>
          <a:blip r:embed="rId3"/>
          <a:stretch>
            <a:fillRect/>
          </a:stretch>
        </p:blipFill>
        <p:spPr>
          <a:xfrm>
            <a:off x="12830910" y="2945262"/>
            <a:ext cx="10031768" cy="7396591"/>
          </a:xfrm>
          <a:prstGeom prst="rect">
            <a:avLst/>
          </a:prstGeom>
        </p:spPr>
      </p:pic>
    </p:spTree>
    <p:extLst>
      <p:ext uri="{BB962C8B-B14F-4D97-AF65-F5344CB8AC3E}">
        <p14:creationId xmlns:p14="http://schemas.microsoft.com/office/powerpoint/2010/main" val="120690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aillardia Dark Theme">
  <a:themeElements>
    <a:clrScheme name="TXST Brand">
      <a:dk1>
        <a:srgbClr val="501214"/>
      </a:dk1>
      <a:lt1>
        <a:srgbClr val="FFFFFF"/>
      </a:lt1>
      <a:dk2>
        <a:srgbClr val="006F98"/>
      </a:dk2>
      <a:lt2>
        <a:srgbClr val="E7E6E6"/>
      </a:lt2>
      <a:accent1>
        <a:srgbClr val="EB2E47"/>
      </a:accent1>
      <a:accent2>
        <a:srgbClr val="EAB942"/>
      </a:accent2>
      <a:accent3>
        <a:srgbClr val="F3725A"/>
      </a:accent3>
      <a:accent4>
        <a:srgbClr val="3A9F68"/>
      </a:accent4>
      <a:accent5>
        <a:srgbClr val="92D7E8"/>
      </a:accent5>
      <a:accent6>
        <a:srgbClr val="F9DDDD"/>
      </a:accent6>
      <a:hlink>
        <a:srgbClr val="006E96"/>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E6869"/>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95000"/>
              <a:lumOff val="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400" smtClean="0">
            <a:solidFill>
              <a:srgbClr val="414141"/>
            </a:solidFill>
            <a:latin typeface="Open Sans Semibold" panose="020B0706030804020204" pitchFamily="34" charset="0"/>
            <a:ea typeface="Open Sans Semibold" panose="020B0706030804020204" pitchFamily="34" charset="0"/>
            <a:cs typeface="Open Sans Semibold" panose="020B07060308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13095</TotalTime>
  <Words>773</Words>
  <Application>Microsoft Office PowerPoint</Application>
  <PresentationFormat>Custom</PresentationFormat>
  <Paragraphs>143</Paragraphs>
  <Slides>15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FontAwesome</vt:lpstr>
      <vt:lpstr>Arial</vt:lpstr>
      <vt:lpstr>Univers</vt:lpstr>
      <vt:lpstr>Nunito Sans SemiBold</vt:lpstr>
      <vt:lpstr>Nunito Sans</vt:lpstr>
      <vt:lpstr>Calibri</vt:lpstr>
      <vt:lpstr>Cambria Math</vt:lpstr>
      <vt:lpstr>Gaillardia Dark Theme</vt:lpstr>
      <vt:lpstr>Ranking Resilience Attributes for Texas Public School Districts</vt:lpstr>
      <vt:lpstr>Overview</vt:lpstr>
      <vt:lpstr>Research Topic/Purpose</vt:lpstr>
      <vt:lpstr>Data Sources</vt:lpstr>
      <vt:lpstr>Pre-processing</vt:lpstr>
      <vt:lpstr>Exploratory Data Analysis</vt:lpstr>
      <vt:lpstr>Learning Loss During COVID-19 Years 2019-2021  (Math vs. Reading)</vt:lpstr>
      <vt:lpstr>Learning Loss in Math Over Time</vt:lpstr>
      <vt:lpstr>Learning Loss Based on Demographic and Grade</vt:lpstr>
      <vt:lpstr>Learning Loss in Hays County vs. Funding</vt:lpstr>
      <vt:lpstr>Learning Loss Based on Demographic and Grade at the County Level</vt:lpstr>
      <vt:lpstr>Feature Selection</vt:lpstr>
      <vt:lpstr>Machine Learning Pipeline</vt:lpstr>
      <vt:lpstr>Ranking the Most Significant Features</vt:lpstr>
      <vt:lpstr>Conclusion/Future Work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Gaillardia Theme PowerPoint Template-Light</dc:title>
  <dc:subject/>
  <dc:creator>Texas State Office of University Marketing</dc:creator>
  <cp:keywords/>
  <dc:description/>
  <cp:lastModifiedBy>Daniel Payan</cp:lastModifiedBy>
  <cp:revision>1162</cp:revision>
  <dcterms:created xsi:type="dcterms:W3CDTF">2014-09-26T10:57:37Z</dcterms:created>
  <dcterms:modified xsi:type="dcterms:W3CDTF">2023-04-18T16:38:17Z</dcterms:modified>
  <cp:category/>
</cp:coreProperties>
</file>